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utura"/>
          <a:ea typeface="Futura"/>
          <a:cs typeface="Futura"/>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rgbClr val="ABCCC2">
              <a:alpha val="17000"/>
            </a:srgbClr>
          </a:solidFill>
        </a:fill>
      </a:tcStyle>
    </a:band2H>
    <a:firstCol>
      <a:tcTxStyle b="on" i="off">
        <a:font>
          <a:latin typeface="Futura Bold"/>
          <a:ea typeface="Futura Bold"/>
          <a:cs typeface="Futura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Futura Bold"/>
          <a:ea typeface="Futura Bold"/>
          <a:cs typeface="Futura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Futura Bold"/>
          <a:ea typeface="Futura Bold"/>
          <a:cs typeface="Futura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4DAE0"/>
          </a:solidFill>
        </a:fill>
      </a:tcStyle>
    </a:wholeTbl>
    <a:band2H>
      <a:tcTxStyle b="def" i="def"/>
      <a:tcStyle>
        <a:tcBdr/>
        <a:fill>
          <a:solidFill>
            <a:srgbClr val="EBEDF0"/>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Row>
  </a:tblStyle>
  <a:tblStyle styleId="{EEE7283C-3CF3-47DC-8721-378D4A62B22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DE0D3"/>
          </a:solidFill>
        </a:fill>
      </a:tcStyle>
    </a:wholeTbl>
    <a:band2H>
      <a:tcTxStyle b="def" i="def"/>
      <a:tcStyle>
        <a:tcBdr/>
        <a:fill>
          <a:solidFill>
            <a:srgbClr val="EFF0EA"/>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Row>
  </a:tblStyle>
  <a:tblStyle styleId="{CF821DB8-F4EB-4A41-A1BA-3FCAFE7338EE}"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8D6DD"/>
          </a:solidFill>
        </a:fill>
      </a:tcStyle>
    </a:wholeTbl>
    <a:band2H>
      <a:tcTxStyle b="def" i="def"/>
      <a:tcStyle>
        <a:tcBdr/>
        <a:fill>
          <a:solidFill>
            <a:srgbClr val="ECECEF"/>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Row>
  </a:tblStyle>
  <a:tblStyle styleId="{33BA23B1-9221-436E-865A-0063620EA4FD}" styleName="">
    <a:tblBg/>
    <a:wholeTbl>
      <a:tcTxStyle b="off" i="off">
        <a:font>
          <a:latin typeface="Futura"/>
          <a:ea typeface="Futura"/>
          <a:cs typeface="Futura"/>
        </a:font>
        <a:srgbClr val="5B585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072B5B"/>
          </a:solidFill>
        </a:fill>
      </a:tcStyle>
    </a:band2H>
    <a:firstCol>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Futura Bold"/>
          <a:ea typeface="Futura Bold"/>
          <a:cs typeface="Futura Bold"/>
        </a:font>
        <a:srgbClr val="5B5854"/>
      </a:tcTxStyle>
      <a:tcStyle>
        <a:tcBdr>
          <a:left>
            <a:ln w="12700" cap="flat">
              <a:noFill/>
              <a:miter lim="400000"/>
            </a:ln>
          </a:left>
          <a:right>
            <a:ln w="12700" cap="flat">
              <a:noFill/>
              <a:miter lim="400000"/>
            </a:ln>
          </a:right>
          <a:top>
            <a:ln w="508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rgbClr val="072B5B"/>
          </a:solidFill>
        </a:fill>
      </a:tcStyle>
    </a:lastRow>
    <a:firstRow>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254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0D0CF"/>
          </a:solidFill>
        </a:fill>
      </a:tcStyle>
    </a:wholeTbl>
    <a:band2H>
      <a:tcTxStyle b="def" i="def"/>
      <a:tcStyle>
        <a:tcBdr/>
        <a:fill>
          <a:solidFill>
            <a:srgbClr val="E9E9E9"/>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defRPr sz="1900"/>
            </a:pPr>
            <a:r>
              <a:t>Donald Knuth :  Author - The Art of Computer Programming. He contributed to…rigorous analysis of the computational complexity of algorithms…popularized the asymptotic notation.</a:t>
            </a:r>
          </a:p>
          <a:p>
            <a:pPr>
              <a:defRPr sz="1900"/>
            </a:pPr>
          </a:p>
          <a:p>
            <a:pPr>
              <a:defRPr sz="1900"/>
            </a:pPr>
            <a:r>
              <a:t>Leslie B. Lamport :  best known for his seminal work in distributed systems and as the initial developer of the document preparation system LaTeX. Leslie Lamport was the winner of the 2013 Turing Award[3] for imposing clear, well-defined coherence on the seemingly chaotic behavior of distributed computing systems…These contributions have resulted in improved correctness, performance, and reliability of computer systems.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Futura"/>
                <a:ea typeface="Futura"/>
                <a:cs typeface="Futura"/>
                <a:sym typeface="Futura"/>
              </a:defRPr>
            </a:lvl1pPr>
            <a:lvl2pPr marL="0" indent="0" algn="ctr">
              <a:spcBef>
                <a:spcPts val="0"/>
              </a:spcBef>
              <a:buClrTx/>
              <a:buSzTx/>
              <a:buNone/>
              <a:defRPr cap="all" spc="215" sz="5400">
                <a:solidFill>
                  <a:srgbClr val="FFFFFF"/>
                </a:solidFill>
                <a:latin typeface="Futura"/>
                <a:ea typeface="Futura"/>
                <a:cs typeface="Futura"/>
                <a:sym typeface="Futura"/>
              </a:defRPr>
            </a:lvl2pPr>
            <a:lvl3pPr marL="0" indent="0" algn="ctr">
              <a:spcBef>
                <a:spcPts val="0"/>
              </a:spcBef>
              <a:buClrTx/>
              <a:buSzTx/>
              <a:buNone/>
              <a:defRPr cap="all" spc="215" sz="5400">
                <a:solidFill>
                  <a:srgbClr val="FFFFFF"/>
                </a:solidFill>
                <a:latin typeface="Futura"/>
                <a:ea typeface="Futura"/>
                <a:cs typeface="Futura"/>
                <a:sym typeface="Futura"/>
              </a:defRPr>
            </a:lvl3pPr>
            <a:lvl4pPr marL="0" indent="0" algn="ctr">
              <a:spcBef>
                <a:spcPts val="0"/>
              </a:spcBef>
              <a:buClrTx/>
              <a:buSzTx/>
              <a:buNone/>
              <a:defRPr cap="all" spc="215" sz="5400">
                <a:solidFill>
                  <a:srgbClr val="FFFFFF"/>
                </a:solidFill>
                <a:latin typeface="Futura"/>
                <a:ea typeface="Futura"/>
                <a:cs typeface="Futura"/>
                <a:sym typeface="Futura"/>
              </a:defRPr>
            </a:lvl4pPr>
            <a:lvl5pPr marL="0" indent="0" algn="ctr">
              <a:spcBef>
                <a:spcPts val="0"/>
              </a:spcBef>
              <a:buClrTx/>
              <a:buSzTx/>
              <a:buNone/>
              <a:defRPr cap="all" spc="215" sz="5400">
                <a:solidFill>
                  <a:srgbClr val="FFFFFF"/>
                </a:solidFill>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38817" y="9234278"/>
            <a:ext cx="327168" cy="337606"/>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21"/>
          </p:nvPr>
        </p:nvSpPr>
        <p:spPr>
          <a:xfrm>
            <a:off x="6172200" y="4787900"/>
            <a:ext cx="6375400" cy="4145675"/>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5" name="Image"/>
          <p:cNvSpPr/>
          <p:nvPr>
            <p:ph type="pic" sz="quarter" idx="22"/>
          </p:nvPr>
        </p:nvSpPr>
        <p:spPr>
          <a:xfrm>
            <a:off x="6333918" y="1079497"/>
            <a:ext cx="5918202" cy="3429003"/>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6" name="Image"/>
          <p:cNvSpPr/>
          <p:nvPr>
            <p:ph type="pic" idx="23"/>
          </p:nvPr>
        </p:nvSpPr>
        <p:spPr>
          <a:xfrm>
            <a:off x="-321935" y="1080866"/>
            <a:ext cx="7686497" cy="7807544"/>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idx="21"/>
          </p:nvPr>
        </p:nvSpPr>
        <p:spPr>
          <a:xfrm>
            <a:off x="5556601" y="1079500"/>
            <a:ext cx="7701343"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5" name="Image"/>
          <p:cNvSpPr/>
          <p:nvPr>
            <p:ph type="pic" idx="22"/>
          </p:nvPr>
        </p:nvSpPr>
        <p:spPr>
          <a:xfrm>
            <a:off x="299346" y="1003300"/>
            <a:ext cx="7793716" cy="78994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Body Level One…"/>
          <p:cNvSpPr txBox="1"/>
          <p:nvPr>
            <p:ph type="body" sz="quarter" idx="1"/>
          </p:nvPr>
        </p:nvSpPr>
        <p:spPr>
          <a:xfrm>
            <a:off x="673100" y="6483350"/>
            <a:ext cx="11658600" cy="558800"/>
          </a:xfrm>
          <a:prstGeom prst="rect">
            <a:avLst/>
          </a:prstGeom>
        </p:spPr>
        <p:txBody>
          <a:bodyPr/>
          <a:lstStyle>
            <a:lvl1pPr marL="0" indent="0" algn="ctr">
              <a:spcBef>
                <a:spcPts val="0"/>
              </a:spcBef>
              <a:buClrTx/>
              <a:buSzTx/>
              <a:buNone/>
              <a:defRPr i="1" spc="52" sz="2600">
                <a:solidFill>
                  <a:srgbClr val="AC6254"/>
                </a:solidFill>
              </a:defRPr>
            </a:lvl1pPr>
            <a:lvl2pPr marL="734785" indent="-353785" algn="ctr">
              <a:spcBef>
                <a:spcPts val="0"/>
              </a:spcBef>
              <a:buClrTx/>
              <a:defRPr i="1" spc="52" sz="2600">
                <a:solidFill>
                  <a:srgbClr val="AC6254"/>
                </a:solidFill>
              </a:defRPr>
            </a:lvl2pPr>
            <a:lvl3pPr marL="1115785" indent="-353785" algn="ctr">
              <a:spcBef>
                <a:spcPts val="0"/>
              </a:spcBef>
              <a:buClrTx/>
              <a:defRPr i="1" spc="52" sz="2600">
                <a:solidFill>
                  <a:srgbClr val="AC6254"/>
                </a:solidFill>
              </a:defRPr>
            </a:lvl3pPr>
            <a:lvl4pPr marL="1496785" indent="-353785" algn="ctr">
              <a:spcBef>
                <a:spcPts val="0"/>
              </a:spcBef>
              <a:buClrTx/>
              <a:defRPr i="1" spc="52" sz="2600">
                <a:solidFill>
                  <a:srgbClr val="AC6254"/>
                </a:solidFill>
              </a:defRPr>
            </a:lvl4pPr>
            <a:lvl5pPr marL="1877785" indent="-353785" algn="ctr">
              <a:spcBef>
                <a:spcPts val="0"/>
              </a:spcBef>
              <a:buClrTx/>
              <a:defRPr i="1" spc="52" sz="2600">
                <a:solidFill>
                  <a:srgbClr val="AC6254"/>
                </a:solidFill>
              </a:defRPr>
            </a:lvl5pPr>
          </a:lstStyle>
          <a:p>
            <a:pPr/>
            <a:r>
              <a:t>Body Level One</a:t>
            </a:r>
          </a:p>
          <a:p>
            <a:pPr lvl="1"/>
            <a:r>
              <a:t>Body Level Two</a:t>
            </a:r>
          </a:p>
          <a:p>
            <a:pPr lvl="2"/>
            <a:r>
              <a:t>Body Level Three</a:t>
            </a:r>
          </a:p>
          <a:p>
            <a:pPr lvl="3"/>
            <a:r>
              <a:t>Body Level Four</a:t>
            </a:r>
          </a:p>
          <a:p>
            <a:pPr lvl="4"/>
            <a:r>
              <a:t>Body Level Five</a:t>
            </a:r>
          </a:p>
        </p:txBody>
      </p:sp>
      <p:sp>
        <p:nvSpPr>
          <p:cNvPr id="124" name="Type a quote here."/>
          <p:cNvSpPr txBox="1"/>
          <p:nvPr>
            <p:ph type="body" sz="quarter" idx="21"/>
          </p:nvPr>
        </p:nvSpPr>
        <p:spPr>
          <a:xfrm>
            <a:off x="673100" y="5317838"/>
            <a:ext cx="11658600" cy="1057562"/>
          </a:xfrm>
          <a:prstGeom prst="rect">
            <a:avLst/>
          </a:prstGeom>
        </p:spPr>
        <p:txBody>
          <a:bodyPr anchor="b"/>
          <a:lstStyle/>
          <a:p>
            <a:pPr marL="0" indent="0" algn="ctr" defTabSz="914400">
              <a:spcBef>
                <a:spcPts val="0"/>
              </a:spcBef>
              <a:buClrTx/>
              <a:buSzTx/>
              <a:buNone/>
              <a:defRPr cap="all" spc="400" sz="5800">
                <a:latin typeface="Futura"/>
                <a:ea typeface="Futura"/>
                <a:cs typeface="Futura"/>
                <a:sym typeface="Futura"/>
              </a:defRPr>
            </a:pPr>
          </a:p>
        </p:txBody>
      </p:sp>
      <p:sp>
        <p:nvSpPr>
          <p:cNvPr id="125" name="”"/>
          <p:cNvSpPr txBox="1"/>
          <p:nvPr>
            <p:ph type="body" sz="quarter" idx="22"/>
          </p:nvPr>
        </p:nvSpPr>
        <p:spPr>
          <a:xfrm>
            <a:off x="6113658" y="7061200"/>
            <a:ext cx="779543" cy="1409700"/>
          </a:xfrm>
          <a:prstGeom prst="rect">
            <a:avLst/>
          </a:prstGeom>
        </p:spPr>
        <p:txBody>
          <a:bodyPr anchor="t"/>
          <a:lstStyle/>
          <a:p>
            <a:pPr marL="0" indent="0" algn="ctr" defTabSz="647700">
              <a:spcBef>
                <a:spcPts val="0"/>
              </a:spcBef>
              <a:buClrTx/>
              <a:buSzTx/>
              <a:buNone/>
              <a:defRPr spc="100" sz="9000">
                <a:latin typeface="Baskerville SemiBold"/>
                <a:ea typeface="Baskerville SemiBold"/>
                <a:cs typeface="Baskerville SemiBold"/>
                <a:sym typeface="Baskerville SemiBold"/>
              </a:defRPr>
            </a:pPr>
          </a:p>
        </p:txBody>
      </p:sp>
      <p:sp>
        <p:nvSpPr>
          <p:cNvPr id="126" name="“"/>
          <p:cNvSpPr txBox="1"/>
          <p:nvPr>
            <p:ph type="body" sz="quarter" idx="23"/>
          </p:nvPr>
        </p:nvSpPr>
        <p:spPr>
          <a:xfrm>
            <a:off x="6113658" y="2565400"/>
            <a:ext cx="779543" cy="1409700"/>
          </a:xfrm>
          <a:prstGeom prst="rect">
            <a:avLst/>
          </a:prstGeom>
        </p:spPr>
        <p:txBody>
          <a:bodyPr anchor="t"/>
          <a:lstStyle/>
          <a:p>
            <a:pPr marL="0" indent="0" algn="ctr" defTabSz="647700">
              <a:spcBef>
                <a:spcPts val="0"/>
              </a:spcBef>
              <a:buClrTx/>
              <a:buSzTx/>
              <a:buNone/>
              <a:defRPr spc="100" sz="9000">
                <a:latin typeface="Baskerville SemiBold"/>
                <a:ea typeface="Baskerville SemiBold"/>
                <a:cs typeface="Baskerville SemiBold"/>
                <a:sym typeface="Baskerville SemiBold"/>
              </a:defRPr>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0"/>
            <a:ext cx="15312005" cy="9956800"/>
          </a:xfrm>
          <a:prstGeom prst="rect">
            <a:avLst/>
          </a:prstGeom>
        </p:spPr>
        <p:txBody>
          <a:bodyPr lIns="91439" tIns="45719" rIns="91439" bIns="45719" anchor="t">
            <a:noAutofit/>
          </a:bodyPr>
          <a:lstStyle/>
          <a:p>
            <a:pPr/>
          </a:p>
        </p:txBody>
      </p:sp>
      <p:sp>
        <p:nvSpPr>
          <p:cNvPr id="135" name="Slide Number"/>
          <p:cNvSpPr txBox="1"/>
          <p:nvPr>
            <p:ph type="sldNum" sz="quarter" idx="2"/>
          </p:nvPr>
        </p:nvSpPr>
        <p:spPr>
          <a:xfrm>
            <a:off x="6338817" y="9234278"/>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21"/>
          </p:nvPr>
        </p:nvSpPr>
        <p:spPr>
          <a:xfrm>
            <a:off x="533400" y="3492500"/>
            <a:ext cx="11938000" cy="7762817"/>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nchor="t"/>
          <a:lstStyle>
            <a:lvl1pPr marL="0" indent="0" algn="ctr">
              <a:spcBef>
                <a:spcPts val="0"/>
              </a:spcBef>
              <a:buClrTx/>
              <a:buSzTx/>
              <a:buNone/>
              <a:defRPr cap="all" spc="79" sz="4000">
                <a:solidFill>
                  <a:srgbClr val="FFFFFF"/>
                </a:solidFill>
                <a:latin typeface="Futura"/>
                <a:ea typeface="Futura"/>
                <a:cs typeface="Futura"/>
                <a:sym typeface="Futura"/>
              </a:defRPr>
            </a:lvl1pPr>
            <a:lvl2pPr marL="0" indent="0" algn="ctr">
              <a:spcBef>
                <a:spcPts val="0"/>
              </a:spcBef>
              <a:buClrTx/>
              <a:buSzTx/>
              <a:buNone/>
              <a:defRPr cap="all" spc="79" sz="4000">
                <a:solidFill>
                  <a:srgbClr val="FFFFFF"/>
                </a:solidFill>
                <a:latin typeface="Futura"/>
                <a:ea typeface="Futura"/>
                <a:cs typeface="Futura"/>
                <a:sym typeface="Futura"/>
              </a:defRPr>
            </a:lvl2pPr>
            <a:lvl3pPr marL="0" indent="0" algn="ctr">
              <a:spcBef>
                <a:spcPts val="0"/>
              </a:spcBef>
              <a:buClrTx/>
              <a:buSzTx/>
              <a:buNone/>
              <a:defRPr cap="all" spc="79" sz="4000">
                <a:solidFill>
                  <a:srgbClr val="FFFFFF"/>
                </a:solidFill>
                <a:latin typeface="Futura"/>
                <a:ea typeface="Futura"/>
                <a:cs typeface="Futura"/>
                <a:sym typeface="Futura"/>
              </a:defRPr>
            </a:lvl3pPr>
            <a:lvl4pPr marL="0" indent="0" algn="ctr">
              <a:spcBef>
                <a:spcPts val="0"/>
              </a:spcBef>
              <a:buClrTx/>
              <a:buSzTx/>
              <a:buNone/>
              <a:defRPr cap="all" spc="79" sz="4000">
                <a:solidFill>
                  <a:srgbClr val="FFFFFF"/>
                </a:solidFill>
                <a:latin typeface="Futura"/>
                <a:ea typeface="Futura"/>
                <a:cs typeface="Futura"/>
                <a:sym typeface="Futura"/>
              </a:defRPr>
            </a:lvl4pPr>
            <a:lvl5pPr marL="0" indent="0" algn="ctr">
              <a:spcBef>
                <a:spcPts val="0"/>
              </a:spcBef>
              <a:buClrTx/>
              <a:buSzTx/>
              <a:buNone/>
              <a:defRPr cap="all" spc="79" sz="4000">
                <a:solidFill>
                  <a:srgbClr val="FFFFFF"/>
                </a:solidFill>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38817" y="9234278"/>
            <a:ext cx="327168" cy="337606"/>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21"/>
          </p:nvPr>
        </p:nvSpPr>
        <p:spPr>
          <a:xfrm>
            <a:off x="876300" y="2304346"/>
            <a:ext cx="11239500" cy="7308611"/>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31" name="Title Text"/>
          <p:cNvSpPr txBox="1"/>
          <p:nvPr>
            <p:ph type="title"/>
          </p:nvPr>
        </p:nvSpPr>
        <p:spPr>
          <a:xfrm>
            <a:off x="673100" y="584200"/>
            <a:ext cx="11658600" cy="749300"/>
          </a:xfrm>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0" indent="0" algn="ctr">
              <a:spcBef>
                <a:spcPts val="0"/>
              </a:spcBef>
              <a:buClrTx/>
              <a:buSzTx/>
              <a:buNone/>
              <a:defRPr cap="all" spc="233" sz="2600">
                <a:latin typeface="Futura"/>
                <a:ea typeface="Futura"/>
                <a:cs typeface="Futura"/>
                <a:sym typeface="Futura"/>
              </a:defRPr>
            </a:lvl2pPr>
            <a:lvl3pPr marL="0" indent="0" algn="ctr">
              <a:spcBef>
                <a:spcPts val="0"/>
              </a:spcBef>
              <a:buClrTx/>
              <a:buSzTx/>
              <a:buNone/>
              <a:defRPr cap="all" spc="233" sz="2600">
                <a:latin typeface="Futura"/>
                <a:ea typeface="Futura"/>
                <a:cs typeface="Futura"/>
                <a:sym typeface="Futura"/>
              </a:defRPr>
            </a:lvl3pPr>
            <a:lvl4pPr marL="0" indent="0" algn="ctr">
              <a:spcBef>
                <a:spcPts val="0"/>
              </a:spcBef>
              <a:buClrTx/>
              <a:buSzTx/>
              <a:buNone/>
              <a:defRPr cap="all" spc="233" sz="2600">
                <a:latin typeface="Futura"/>
                <a:ea typeface="Futura"/>
                <a:cs typeface="Futura"/>
                <a:sym typeface="Futura"/>
              </a:defRPr>
            </a:lvl4pPr>
            <a:lvl5pPr marL="0" indent="0" algn="ctr">
              <a:spcBef>
                <a:spcPts val="0"/>
              </a:spcBef>
              <a:buClrTx/>
              <a:buSzTx/>
              <a:buNone/>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xfrm>
            <a:off x="6338817" y="9234278"/>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xfrm>
            <a:off x="6338817" y="9234278"/>
            <a:ext cx="327168" cy="337606"/>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xfrm>
            <a:off x="6338817" y="9234278"/>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21"/>
          </p:nvPr>
        </p:nvSpPr>
        <p:spPr>
          <a:xfrm>
            <a:off x="3630631" y="977900"/>
            <a:ext cx="10604502" cy="7881475"/>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Futura"/>
                <a:ea typeface="Futura"/>
                <a:cs typeface="Futura"/>
                <a:sym typeface="Futura"/>
              </a:defRPr>
            </a:lvl1pPr>
            <a:lvl2pPr marL="0" indent="0">
              <a:spcBef>
                <a:spcPts val="0"/>
              </a:spcBef>
              <a:buClrTx/>
              <a:buSzTx/>
              <a:buNone/>
              <a:defRPr cap="all" spc="79" sz="4000">
                <a:latin typeface="Futura"/>
                <a:ea typeface="Futura"/>
                <a:cs typeface="Futura"/>
                <a:sym typeface="Futura"/>
              </a:defRPr>
            </a:lvl2pPr>
            <a:lvl3pPr marL="0" indent="0">
              <a:spcBef>
                <a:spcPts val="0"/>
              </a:spcBef>
              <a:buClrTx/>
              <a:buSzTx/>
              <a:buNone/>
              <a:defRPr cap="all" spc="79" sz="4000">
                <a:latin typeface="Futura"/>
                <a:ea typeface="Futura"/>
                <a:cs typeface="Futura"/>
                <a:sym typeface="Futura"/>
              </a:defRPr>
            </a:lvl3pPr>
            <a:lvl4pPr marL="0" indent="0">
              <a:spcBef>
                <a:spcPts val="0"/>
              </a:spcBef>
              <a:buClrTx/>
              <a:buSzTx/>
              <a:buNone/>
              <a:defRPr cap="all" spc="79" sz="4000">
                <a:latin typeface="Futura"/>
                <a:ea typeface="Futura"/>
                <a:cs typeface="Futura"/>
                <a:sym typeface="Futura"/>
              </a:defRPr>
            </a:lvl4pPr>
            <a:lvl5pPr marL="0" indent="0">
              <a:spcBef>
                <a:spcPts val="0"/>
              </a:spcBef>
              <a:buClrTx/>
              <a:buSzTx/>
              <a:buNone/>
              <a:defRPr cap="all" spc="79" sz="40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xfrm>
            <a:off x="6338817" y="9234278"/>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Body Level One…"/>
          <p:cNvSpPr txBox="1"/>
          <p:nvPr>
            <p:ph type="body" sz="quarter" idx="1"/>
          </p:nvPr>
        </p:nvSpPr>
        <p:spPr>
          <a:xfrm>
            <a:off x="673100" y="1320800"/>
            <a:ext cx="11658600" cy="536265"/>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734785" indent="-353785" algn="ctr">
              <a:spcBef>
                <a:spcPts val="0"/>
              </a:spcBef>
              <a:buClrTx/>
              <a:defRPr cap="all" spc="233" sz="2600">
                <a:latin typeface="Futura"/>
                <a:ea typeface="Futura"/>
                <a:cs typeface="Futura"/>
                <a:sym typeface="Futura"/>
              </a:defRPr>
            </a:lvl2pPr>
            <a:lvl3pPr marL="1115785" indent="-353785" algn="ctr">
              <a:spcBef>
                <a:spcPts val="0"/>
              </a:spcBef>
              <a:buClrTx/>
              <a:defRPr cap="all" spc="233" sz="2600">
                <a:latin typeface="Futura"/>
                <a:ea typeface="Futura"/>
                <a:cs typeface="Futura"/>
                <a:sym typeface="Futura"/>
              </a:defRPr>
            </a:lvl3pPr>
            <a:lvl4pPr marL="1496785" indent="-353785" algn="ctr">
              <a:spcBef>
                <a:spcPts val="0"/>
              </a:spcBef>
              <a:buClrTx/>
              <a:defRPr cap="all" spc="233" sz="2600">
                <a:latin typeface="Futura"/>
                <a:ea typeface="Futura"/>
                <a:cs typeface="Futura"/>
                <a:sym typeface="Futura"/>
              </a:defRPr>
            </a:lvl4pPr>
            <a:lvl5pPr marL="1877785" indent="-353785" algn="ctr">
              <a:spcBef>
                <a:spcPts val="0"/>
              </a:spcBef>
              <a:buClrTx/>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67" name="Title Text"/>
          <p:cNvSpPr txBox="1"/>
          <p:nvPr>
            <p:ph type="title"/>
          </p:nvPr>
        </p:nvSpPr>
        <p:spPr>
          <a:xfrm>
            <a:off x="673100" y="584200"/>
            <a:ext cx="11658600" cy="749300"/>
          </a:xfrm>
          <a:prstGeom prst="rect">
            <a:avLst/>
          </a:prstGeom>
        </p:spPr>
        <p:txBody>
          <a:bodyPr/>
          <a:lstStyle/>
          <a:p>
            <a:pPr/>
            <a:r>
              <a:t>Title Text</a:t>
            </a:r>
          </a:p>
        </p:txBody>
      </p:sp>
      <p:sp>
        <p:nvSpPr>
          <p:cNvPr id="68" name="Slide Number"/>
          <p:cNvSpPr txBox="1"/>
          <p:nvPr>
            <p:ph type="sldNum" sz="quarter" idx="2"/>
          </p:nvPr>
        </p:nvSpPr>
        <p:spPr>
          <a:xfrm>
            <a:off x="6338817" y="9234278"/>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Body Level One…"/>
          <p:cNvSpPr txBox="1"/>
          <p:nvPr>
            <p:ph type="body" sz="quarter" idx="1"/>
          </p:nvPr>
        </p:nvSpPr>
        <p:spPr>
          <a:xfrm>
            <a:off x="673100" y="1320800"/>
            <a:ext cx="11658600" cy="536265"/>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734785" indent="-353785" algn="ctr">
              <a:spcBef>
                <a:spcPts val="0"/>
              </a:spcBef>
              <a:buClrTx/>
              <a:defRPr cap="all" spc="233" sz="2600">
                <a:latin typeface="Futura"/>
                <a:ea typeface="Futura"/>
                <a:cs typeface="Futura"/>
                <a:sym typeface="Futura"/>
              </a:defRPr>
            </a:lvl2pPr>
            <a:lvl3pPr marL="1115785" indent="-353785" algn="ctr">
              <a:spcBef>
                <a:spcPts val="0"/>
              </a:spcBef>
              <a:buClrTx/>
              <a:defRPr cap="all" spc="233" sz="2600">
                <a:latin typeface="Futura"/>
                <a:ea typeface="Futura"/>
                <a:cs typeface="Futura"/>
                <a:sym typeface="Futura"/>
              </a:defRPr>
            </a:lvl3pPr>
            <a:lvl4pPr marL="1496785" indent="-353785" algn="ctr">
              <a:spcBef>
                <a:spcPts val="0"/>
              </a:spcBef>
              <a:buClrTx/>
              <a:defRPr cap="all" spc="233" sz="2600">
                <a:latin typeface="Futura"/>
                <a:ea typeface="Futura"/>
                <a:cs typeface="Futura"/>
                <a:sym typeface="Futura"/>
              </a:defRPr>
            </a:lvl4pPr>
            <a:lvl5pPr marL="1877785" indent="-353785" algn="ctr">
              <a:spcBef>
                <a:spcPts val="0"/>
              </a:spcBef>
              <a:buClrTx/>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76" name="Title Text"/>
          <p:cNvSpPr txBox="1"/>
          <p:nvPr>
            <p:ph type="title"/>
          </p:nvPr>
        </p:nvSpPr>
        <p:spPr>
          <a:xfrm>
            <a:off x="673100" y="584200"/>
            <a:ext cx="11658600" cy="749300"/>
          </a:xfrm>
          <a:prstGeom prst="rect">
            <a:avLst/>
          </a:prstGeom>
        </p:spPr>
        <p:txBody>
          <a:bodyPr/>
          <a:lstStyle/>
          <a:p>
            <a:pPr/>
            <a:r>
              <a:t>Title Text</a:t>
            </a:r>
          </a:p>
        </p:txBody>
      </p:sp>
      <p:sp>
        <p:nvSpPr>
          <p:cNvPr id="77" name="Body Level One…"/>
          <p:cNvSpPr txBox="1"/>
          <p:nvPr>
            <p:ph type="body" idx="21"/>
          </p:nvPr>
        </p:nvSpPr>
        <p:spPr>
          <a:xfrm>
            <a:off x="673100" y="2387600"/>
            <a:ext cx="11658600" cy="6451600"/>
          </a:xfrm>
          <a:prstGeom prst="rect">
            <a:avLst/>
          </a:prstGeom>
        </p:spPr>
        <p:txBody>
          <a:bodyPr anchor="t"/>
          <a:lstStyle/>
          <a:p>
            <a:pPr>
              <a:defRPr spc="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idx="21"/>
          </p:nvPr>
        </p:nvSpPr>
        <p:spPr>
          <a:xfrm>
            <a:off x="4701080" y="2297102"/>
            <a:ext cx="8877139" cy="6597668"/>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86" name="Body Level One…"/>
          <p:cNvSpPr txBox="1"/>
          <p:nvPr>
            <p:ph type="body" sz="quarter" idx="1"/>
          </p:nvPr>
        </p:nvSpPr>
        <p:spPr>
          <a:xfrm>
            <a:off x="673100" y="1320800"/>
            <a:ext cx="11658600" cy="536265"/>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734785" indent="-353785" algn="ctr">
              <a:spcBef>
                <a:spcPts val="0"/>
              </a:spcBef>
              <a:buClrTx/>
              <a:defRPr cap="all" spc="233" sz="2600">
                <a:latin typeface="Futura"/>
                <a:ea typeface="Futura"/>
                <a:cs typeface="Futura"/>
                <a:sym typeface="Futura"/>
              </a:defRPr>
            </a:lvl2pPr>
            <a:lvl3pPr marL="1115785" indent="-353785" algn="ctr">
              <a:spcBef>
                <a:spcPts val="0"/>
              </a:spcBef>
              <a:buClrTx/>
              <a:defRPr cap="all" spc="233" sz="2600">
                <a:latin typeface="Futura"/>
                <a:ea typeface="Futura"/>
                <a:cs typeface="Futura"/>
                <a:sym typeface="Futura"/>
              </a:defRPr>
            </a:lvl3pPr>
            <a:lvl4pPr marL="1496785" indent="-353785" algn="ctr">
              <a:spcBef>
                <a:spcPts val="0"/>
              </a:spcBef>
              <a:buClrTx/>
              <a:defRPr cap="all" spc="233" sz="2600">
                <a:latin typeface="Futura"/>
                <a:ea typeface="Futura"/>
                <a:cs typeface="Futura"/>
                <a:sym typeface="Futura"/>
              </a:defRPr>
            </a:lvl4pPr>
            <a:lvl5pPr marL="1877785" indent="-353785" algn="ctr">
              <a:spcBef>
                <a:spcPts val="0"/>
              </a:spcBef>
              <a:buClrTx/>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87" name="Title Text"/>
          <p:cNvSpPr txBox="1"/>
          <p:nvPr>
            <p:ph type="title"/>
          </p:nvPr>
        </p:nvSpPr>
        <p:spPr>
          <a:xfrm>
            <a:off x="673100" y="584200"/>
            <a:ext cx="11658600" cy="749300"/>
          </a:xfrm>
          <a:prstGeom prst="rect">
            <a:avLst/>
          </a:prstGeom>
        </p:spPr>
        <p:txBody>
          <a:bodyPr/>
          <a:lstStyle/>
          <a:p>
            <a:pPr/>
            <a:r>
              <a:t>Title Text</a:t>
            </a:r>
          </a:p>
        </p:txBody>
      </p:sp>
      <p:sp>
        <p:nvSpPr>
          <p:cNvPr id="88" name="Body Level One…"/>
          <p:cNvSpPr txBox="1"/>
          <p:nvPr>
            <p:ph type="body" sz="half" idx="22"/>
          </p:nvPr>
        </p:nvSpPr>
        <p:spPr>
          <a:xfrm>
            <a:off x="673100" y="2603500"/>
            <a:ext cx="4775200" cy="6019800"/>
          </a:xfrm>
          <a:prstGeom prst="rect">
            <a:avLst/>
          </a:prstGeom>
        </p:spPr>
        <p:txBody>
          <a:bodyPr anchor="t"/>
          <a:lstStyle/>
          <a:p>
            <a:pPr>
              <a:spcBef>
                <a:spcPts val="2800"/>
              </a:spcBef>
              <a:defRPr spc="0" sz="24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673100" y="1320800"/>
            <a:ext cx="11658600" cy="746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948462" y="1950720"/>
            <a:ext cx="10403841" cy="661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6338817" y="9235547"/>
            <a:ext cx="327168" cy="337606"/>
          </a:xfrm>
          <a:prstGeom prst="rect">
            <a:avLst/>
          </a:prstGeom>
          <a:ln w="12700">
            <a:miter lim="400000"/>
          </a:ln>
        </p:spPr>
        <p:txBody>
          <a:bodyPr wrap="none" lIns="50800" tIns="50800" rIns="50800" bIns="50800" anchor="ctr">
            <a:spAutoFit/>
          </a:bodyPr>
          <a:lstStyle>
            <a:lvl1pPr>
              <a:defRPr cap="all" spc="28" sz="1400">
                <a:solidFill>
                  <a:srgbClr val="9A958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Futura"/>
          <a:ea typeface="Futura"/>
          <a:cs typeface="Futura"/>
          <a:sym typeface="Futura"/>
        </a:defRPr>
      </a:lvl1pPr>
      <a:lvl2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Futura"/>
          <a:ea typeface="Futura"/>
          <a:cs typeface="Futura"/>
          <a:sym typeface="Futura"/>
        </a:defRPr>
      </a:lvl2pPr>
      <a:lvl3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Futura"/>
          <a:ea typeface="Futura"/>
          <a:cs typeface="Futura"/>
          <a:sym typeface="Futura"/>
        </a:defRPr>
      </a:lvl3pPr>
      <a:lvl4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Futura"/>
          <a:ea typeface="Futura"/>
          <a:cs typeface="Futura"/>
          <a:sym typeface="Futura"/>
        </a:defRPr>
      </a:lvl4pPr>
      <a:lvl5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Futura"/>
          <a:ea typeface="Futura"/>
          <a:cs typeface="Futura"/>
          <a:sym typeface="Futura"/>
        </a:defRPr>
      </a:lvl5pPr>
      <a:lvl6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Futura"/>
          <a:ea typeface="Futura"/>
          <a:cs typeface="Futura"/>
          <a:sym typeface="Futura"/>
        </a:defRPr>
      </a:lvl6pPr>
      <a:lvl7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Futura"/>
          <a:ea typeface="Futura"/>
          <a:cs typeface="Futura"/>
          <a:sym typeface="Futura"/>
        </a:defRPr>
      </a:lvl7pPr>
      <a:lvl8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Futura"/>
          <a:ea typeface="Futura"/>
          <a:cs typeface="Futura"/>
          <a:sym typeface="Futura"/>
        </a:defRPr>
      </a:lvl8pPr>
      <a:lvl9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Futura"/>
          <a:ea typeface="Futura"/>
          <a:cs typeface="Futura"/>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1pPr>
      <a:lvl2pPr marL="0" marR="0" indent="0" algn="ctr" defTabSz="457200" rtl="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2pPr>
      <a:lvl3pPr marL="0" marR="0" indent="0" algn="ctr" defTabSz="457200" rtl="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3pPr>
      <a:lvl4pPr marL="0" marR="0" indent="0" algn="ctr" defTabSz="457200" rtl="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4pPr>
      <a:lvl5pPr marL="0" marR="0" indent="0" algn="ctr" defTabSz="457200" rtl="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5pPr>
      <a:lvl6pPr marL="0" marR="0" indent="0" algn="ctr" defTabSz="457200" rtl="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6pPr>
      <a:lvl7pPr marL="0" marR="0" indent="0" algn="ctr" defTabSz="457200" rtl="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7pPr>
      <a:lvl8pPr marL="0" marR="0" indent="0" algn="ctr" defTabSz="457200" rtl="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8pPr>
      <a:lvl9pPr marL="0" marR="0" indent="0" algn="ctr" defTabSz="457200" rtl="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mirrors.ibiblio.org/CTAN/fonts/fontawesome5/doc/fontawesome5.pdf" TargetMode="External"/><Relationship Id="rId3" Type="http://schemas.openxmlformats.org/officeDocument/2006/relationships/hyperlink" Target="https://latex.codecogs.com/eqneditor/editor.php" TargetMode="External"/><Relationship Id="rId4" Type="http://schemas.openxmlformats.org/officeDocument/2006/relationships/hyperlink" Target="https://webdemo.myscript.com/views/math/index.html"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Donald_Knuth" TargetMode="External"/><Relationship Id="rId3" Type="http://schemas.openxmlformats.org/officeDocument/2006/relationships/hyperlink" Target="https://en.wikipedia.org/wiki/TeX" TargetMode="External"/><Relationship Id="rId4"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dickimaw-books.com/latex/novices/html/output.html#gls:output" TargetMode="External"/><Relationship Id="rId3" Type="http://schemas.openxmlformats.org/officeDocument/2006/relationships/hyperlink" Target="https://www.dickimaw-books.com/latex/novices/html/auxiliary.html" TargetMode="External"/><Relationship Id="rId4" Type="http://schemas.openxmlformats.org/officeDocument/2006/relationships/hyperlink" Target="https://www.dickimaw-books.com/latex/novices/html/source.html#gls:source"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An introduction to"/>
          <p:cNvSpPr txBox="1"/>
          <p:nvPr>
            <p:ph type="ctrTitle"/>
          </p:nvPr>
        </p:nvSpPr>
        <p:spPr>
          <a:xfrm>
            <a:off x="-1699255" y="2358594"/>
            <a:ext cx="11247705" cy="1201013"/>
          </a:xfrm>
          <a:prstGeom prst="rect">
            <a:avLst/>
          </a:prstGeom>
        </p:spPr>
        <p:txBody>
          <a:bodyPr/>
          <a:lstStyle>
            <a:lvl1pPr defTabSz="219454">
              <a:spcBef>
                <a:spcPts val="1600"/>
              </a:spcBef>
              <a:defRPr cap="none" spc="100" sz="6000">
                <a:latin typeface="Baghdad Regular"/>
                <a:ea typeface="Baghdad Regular"/>
                <a:cs typeface="Baghdad Regular"/>
                <a:sym typeface="Baghdad Regular"/>
              </a:defRPr>
            </a:lvl1pPr>
          </a:lstStyle>
          <a:p>
            <a:pPr/>
            <a:r>
              <a:t>An introduction to</a:t>
            </a:r>
          </a:p>
        </p:txBody>
      </p:sp>
      <p:pic>
        <p:nvPicPr>
          <p:cNvPr id="159" name="Image" descr="Image"/>
          <p:cNvPicPr>
            <a:picLocks noChangeAspect="1"/>
          </p:cNvPicPr>
          <p:nvPr/>
        </p:nvPicPr>
        <p:blipFill>
          <a:blip r:embed="rId2">
            <a:extLst/>
          </a:blip>
          <a:stretch>
            <a:fillRect/>
          </a:stretch>
        </p:blipFill>
        <p:spPr>
          <a:xfrm>
            <a:off x="2578100" y="3683000"/>
            <a:ext cx="8102600" cy="3352800"/>
          </a:xfrm>
          <a:prstGeom prst="rect">
            <a:avLst/>
          </a:prstGeom>
          <a:ln w="63500">
            <a:solidFill>
              <a:srgbClr val="AC6254"/>
            </a:solidFill>
            <a:miter lim="400000"/>
          </a:ln>
          <a:effectLst>
            <a:outerShdw sx="100000" sy="100000" kx="0" ky="0" algn="b" rotWithShape="0" blurRad="127000" dist="76200" dir="2700000">
              <a:srgbClr val="000000">
                <a:alpha val="75000"/>
              </a:srgbClr>
            </a:outerShdw>
          </a:effectLst>
        </p:spPr>
      </p:pic>
      <p:sp>
        <p:nvSpPr>
          <p:cNvPr id="160" name="\LaTex{}"/>
          <p:cNvSpPr txBox="1"/>
          <p:nvPr/>
        </p:nvSpPr>
        <p:spPr>
          <a:xfrm>
            <a:off x="4828547" y="7362394"/>
            <a:ext cx="11247702" cy="1201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219454">
              <a:spcBef>
                <a:spcPts val="1600"/>
              </a:spcBef>
              <a:defRPr spc="100" sz="6000">
                <a:solidFill>
                  <a:srgbClr val="FFFFFF"/>
                </a:solidFill>
                <a:latin typeface="Baghdad Regular"/>
                <a:ea typeface="Baghdad Regular"/>
                <a:cs typeface="Baghdad Regular"/>
                <a:sym typeface="Baghdad Regular"/>
              </a:defRPr>
            </a:lvl1pPr>
          </a:lstStyle>
          <a:p>
            <a:pPr/>
            <a:r>
              <a:t>\LaTex{}</a:t>
            </a:r>
          </a:p>
        </p:txBody>
      </p:sp>
      <p:sp>
        <p:nvSpPr>
          <p:cNvPr id="161" name="Presentation by Ananya Ravikumar"/>
          <p:cNvSpPr txBox="1"/>
          <p:nvPr/>
        </p:nvSpPr>
        <p:spPr>
          <a:xfrm>
            <a:off x="9262446" y="9112250"/>
            <a:ext cx="3501987"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1700">
                <a:solidFill>
                  <a:srgbClr val="FFFFFF"/>
                </a:solidFill>
                <a:latin typeface="Avenir Medium"/>
                <a:ea typeface="Avenir Medium"/>
                <a:cs typeface="Avenir Medium"/>
                <a:sym typeface="Avenir Medium"/>
              </a:defRPr>
            </a:lvl1pPr>
          </a:lstStyle>
          <a:p>
            <a:pPr/>
            <a:r>
              <a:t>Presentation by Ananya Ravikumar</a:t>
            </a:r>
          </a:p>
        </p:txBody>
      </p:sp>
      <p:sp>
        <p:nvSpPr>
          <p:cNvPr id="162" name="Slide Number"/>
          <p:cNvSpPr txBox="1"/>
          <p:nvPr>
            <p:ph type="sldNum" sz="quarter" idx="4294967295"/>
          </p:nvPr>
        </p:nvSpPr>
        <p:spPr>
          <a:xfrm>
            <a:off x="6388604" y="9234278"/>
            <a:ext cx="227593" cy="337606"/>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Equations in latex - 2"/>
          <p:cNvSpPr txBox="1"/>
          <p:nvPr>
            <p:ph type="title"/>
          </p:nvPr>
        </p:nvSpPr>
        <p:spPr>
          <a:prstGeom prst="rect">
            <a:avLst/>
          </a:prstGeom>
        </p:spPr>
        <p:txBody>
          <a:bodyPr/>
          <a:lstStyle>
            <a:lvl1pPr defTabSz="452627">
              <a:defRPr spc="0" sz="3900"/>
            </a:lvl1pPr>
          </a:lstStyle>
          <a:p>
            <a:pPr/>
            <a:r>
              <a:t>Equations in latex - 2</a:t>
            </a:r>
          </a:p>
        </p:txBody>
      </p:sp>
      <p:sp>
        <p:nvSpPr>
          <p:cNvPr id="224" name="Example 3 - Align:…"/>
          <p:cNvSpPr txBox="1"/>
          <p:nvPr/>
        </p:nvSpPr>
        <p:spPr>
          <a:xfrm>
            <a:off x="703313" y="1703694"/>
            <a:ext cx="10147277"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600">
                <a:latin typeface="Avenir Heavy"/>
                <a:ea typeface="Avenir Heavy"/>
                <a:cs typeface="Avenir Heavy"/>
                <a:sym typeface="Avenir Heavy"/>
              </a:defRPr>
            </a:pPr>
            <a:r>
              <a:t>Example 3 - Align:  (\usepackage{amsmath}) </a:t>
            </a:r>
          </a:p>
          <a:p>
            <a:pPr algn="l">
              <a:defRPr>
                <a:latin typeface="Avenir Medium"/>
                <a:ea typeface="Avenir Medium"/>
                <a:cs typeface="Avenir Medium"/>
                <a:sym typeface="Avenir Medium"/>
              </a:defRPr>
            </a:pPr>
            <a:r>
              <a:t>Solve the linear equation 4x + 5=13</a:t>
            </a:r>
          </a:p>
        </p:txBody>
      </p:sp>
      <p:sp>
        <p:nvSpPr>
          <p:cNvPr id="225" name="\begin{align}…"/>
          <p:cNvSpPr txBox="1"/>
          <p:nvPr/>
        </p:nvSpPr>
        <p:spPr>
          <a:xfrm>
            <a:off x="772192" y="3205352"/>
            <a:ext cx="4868255" cy="41249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ct val="130000"/>
              </a:lnSpc>
              <a:defRPr sz="2600">
                <a:latin typeface="Avenir Medium"/>
                <a:ea typeface="Avenir Medium"/>
                <a:cs typeface="Avenir Medium"/>
                <a:sym typeface="Avenir Medium"/>
              </a:defRPr>
            </a:pPr>
            <a:r>
              <a:t>\begin{align}</a:t>
            </a:r>
          </a:p>
          <a:p>
            <a:pPr algn="l">
              <a:lnSpc>
                <a:spcPct val="130000"/>
              </a:lnSpc>
              <a:defRPr sz="2600">
                <a:latin typeface="Avenir Medium"/>
                <a:ea typeface="Avenir Medium"/>
                <a:cs typeface="Avenir Medium"/>
                <a:sym typeface="Avenir Medium"/>
              </a:defRPr>
            </a:pPr>
            <a:r>
              <a:t>4x + 5 &amp;= 13 \\</a:t>
            </a:r>
          </a:p>
          <a:p>
            <a:pPr algn="l">
              <a:lnSpc>
                <a:spcPct val="130000"/>
              </a:lnSpc>
              <a:defRPr sz="2600">
                <a:latin typeface="Avenir Medium"/>
                <a:ea typeface="Avenir Medium"/>
                <a:cs typeface="Avenir Medium"/>
                <a:sym typeface="Avenir Medium"/>
              </a:defRPr>
            </a:pPr>
            <a:r>
              <a:t>4x &amp;= 13-5\\</a:t>
            </a:r>
          </a:p>
          <a:p>
            <a:pPr algn="l">
              <a:lnSpc>
                <a:spcPct val="130000"/>
              </a:lnSpc>
              <a:defRPr sz="2600">
                <a:latin typeface="Avenir Medium"/>
                <a:ea typeface="Avenir Medium"/>
                <a:cs typeface="Avenir Medium"/>
                <a:sym typeface="Avenir Medium"/>
              </a:defRPr>
            </a:pPr>
            <a:r>
              <a:t>4x &amp;= 8\\</a:t>
            </a:r>
          </a:p>
          <a:p>
            <a:pPr algn="l">
              <a:lnSpc>
                <a:spcPct val="130000"/>
              </a:lnSpc>
              <a:defRPr sz="2600">
                <a:latin typeface="Avenir Medium"/>
                <a:ea typeface="Avenir Medium"/>
                <a:cs typeface="Avenir Medium"/>
                <a:sym typeface="Avenir Medium"/>
              </a:defRPr>
            </a:pPr>
            <a:r>
              <a:t>x &amp;= 8/4\\</a:t>
            </a:r>
          </a:p>
          <a:p>
            <a:pPr algn="l">
              <a:lnSpc>
                <a:spcPct val="130000"/>
              </a:lnSpc>
              <a:defRPr sz="2600">
                <a:latin typeface="Avenir Medium"/>
                <a:ea typeface="Avenir Medium"/>
                <a:cs typeface="Avenir Medium"/>
                <a:sym typeface="Avenir Medium"/>
              </a:defRPr>
            </a:pPr>
            <a:r>
              <a:t>x&amp;=2</a:t>
            </a:r>
          </a:p>
          <a:p>
            <a:pPr algn="l">
              <a:lnSpc>
                <a:spcPct val="130000"/>
              </a:lnSpc>
              <a:defRPr sz="2600">
                <a:latin typeface="Avenir Medium"/>
                <a:ea typeface="Avenir Medium"/>
                <a:cs typeface="Avenir Medium"/>
                <a:sym typeface="Avenir Medium"/>
              </a:defRPr>
            </a:pPr>
            <a:r>
              <a:t>\end{align}</a:t>
            </a:r>
          </a:p>
        </p:txBody>
      </p:sp>
      <p:pic>
        <p:nvPicPr>
          <p:cNvPr id="226" name="Image" descr="Image"/>
          <p:cNvPicPr>
            <a:picLocks noChangeAspect="1"/>
          </p:cNvPicPr>
          <p:nvPr/>
        </p:nvPicPr>
        <p:blipFill>
          <a:blip r:embed="rId2">
            <a:extLst/>
          </a:blip>
          <a:stretch>
            <a:fillRect/>
          </a:stretch>
        </p:blipFill>
        <p:spPr>
          <a:xfrm>
            <a:off x="5188987" y="3559788"/>
            <a:ext cx="7427329" cy="2634023"/>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Equations in latex - 2"/>
          <p:cNvSpPr txBox="1"/>
          <p:nvPr>
            <p:ph type="title"/>
          </p:nvPr>
        </p:nvSpPr>
        <p:spPr>
          <a:prstGeom prst="rect">
            <a:avLst/>
          </a:prstGeom>
        </p:spPr>
        <p:txBody>
          <a:bodyPr/>
          <a:lstStyle>
            <a:lvl1pPr defTabSz="452627">
              <a:defRPr spc="0" sz="3900"/>
            </a:lvl1pPr>
          </a:lstStyle>
          <a:p>
            <a:pPr/>
            <a:r>
              <a:t>Equations in latex - 2</a:t>
            </a:r>
          </a:p>
        </p:txBody>
      </p:sp>
      <p:sp>
        <p:nvSpPr>
          <p:cNvPr id="229" name="Example 4 -Sub-equations:…"/>
          <p:cNvSpPr txBox="1"/>
          <p:nvPr/>
        </p:nvSpPr>
        <p:spPr>
          <a:xfrm>
            <a:off x="558007" y="1633232"/>
            <a:ext cx="4404800" cy="71386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600">
                <a:latin typeface="Avenir Heavy"/>
                <a:ea typeface="Avenir Heavy"/>
                <a:cs typeface="Avenir Heavy"/>
                <a:sym typeface="Avenir Heavy"/>
              </a:defRPr>
            </a:pPr>
            <a:r>
              <a:t>Example 4 -Sub-equations:</a:t>
            </a:r>
          </a:p>
          <a:p>
            <a:pPr algn="l">
              <a:defRPr>
                <a:latin typeface="Avenir Medium"/>
                <a:ea typeface="Avenir Medium"/>
                <a:cs typeface="Avenir Medium"/>
                <a:sym typeface="Avenir Medium"/>
              </a:defRPr>
            </a:pPr>
            <a:r>
              <a:t>Ideal gas equations</a:t>
            </a:r>
          </a:p>
          <a:p>
            <a:pPr algn="l">
              <a:defRPr>
                <a:latin typeface="Avenir Medium"/>
                <a:ea typeface="Avenir Medium"/>
                <a:cs typeface="Avenir Medium"/>
                <a:sym typeface="Avenir Medium"/>
              </a:defRPr>
            </a:pPr>
          </a:p>
          <a:p>
            <a:pPr algn="l">
              <a:defRPr>
                <a:latin typeface="Avenir Medium"/>
                <a:ea typeface="Avenir Medium"/>
                <a:cs typeface="Avenir Medium"/>
                <a:sym typeface="Avenir Medium"/>
              </a:defRPr>
            </a:pPr>
          </a:p>
          <a:p>
            <a:pPr algn="l">
              <a:lnSpc>
                <a:spcPct val="130000"/>
              </a:lnSpc>
              <a:defRPr>
                <a:latin typeface="Avenir Medium"/>
                <a:ea typeface="Avenir Medium"/>
                <a:cs typeface="Avenir Medium"/>
                <a:sym typeface="Avenir Medium"/>
              </a:defRPr>
            </a:pPr>
            <a:r>
              <a:t>\begin{subequations}</a:t>
            </a:r>
          </a:p>
          <a:p>
            <a:pPr algn="l">
              <a:lnSpc>
                <a:spcPct val="130000"/>
              </a:lnSpc>
              <a:defRPr>
                <a:latin typeface="Avenir Medium"/>
                <a:ea typeface="Avenir Medium"/>
                <a:cs typeface="Avenir Medium"/>
                <a:sym typeface="Avenir Medium"/>
              </a:defRPr>
            </a:pPr>
            <a:r>
              <a:t>\begin{align}</a:t>
            </a:r>
          </a:p>
          <a:p>
            <a:pPr algn="l">
              <a:lnSpc>
                <a:spcPct val="130000"/>
              </a:lnSpc>
              <a:defRPr>
                <a:latin typeface="Avenir Medium"/>
                <a:ea typeface="Avenir Medium"/>
                <a:cs typeface="Avenir Medium"/>
                <a:sym typeface="Avenir Medium"/>
              </a:defRPr>
            </a:pPr>
            <a:r>
              <a:t>\intertext{Boyle's law:}</a:t>
            </a:r>
          </a:p>
          <a:p>
            <a:pPr algn="l">
              <a:lnSpc>
                <a:spcPct val="130000"/>
              </a:lnSpc>
              <a:defRPr>
                <a:latin typeface="Avenir Medium"/>
                <a:ea typeface="Avenir Medium"/>
                <a:cs typeface="Avenir Medium"/>
                <a:sym typeface="Avenir Medium"/>
              </a:defRPr>
            </a:pPr>
            <a:r>
              <a:t>P&amp;=\frac{k}{V}\\</a:t>
            </a:r>
          </a:p>
          <a:p>
            <a:pPr algn="l">
              <a:lnSpc>
                <a:spcPct val="130000"/>
              </a:lnSpc>
              <a:defRPr>
                <a:latin typeface="Avenir Medium"/>
                <a:ea typeface="Avenir Medium"/>
                <a:cs typeface="Avenir Medium"/>
                <a:sym typeface="Avenir Medium"/>
              </a:defRPr>
            </a:pPr>
            <a:r>
              <a:t>\intertext{Charles' law:}</a:t>
            </a:r>
          </a:p>
          <a:p>
            <a:pPr algn="l">
              <a:lnSpc>
                <a:spcPct val="130000"/>
              </a:lnSpc>
              <a:defRPr>
                <a:latin typeface="Avenir Medium"/>
                <a:ea typeface="Avenir Medium"/>
                <a:cs typeface="Avenir Medium"/>
                <a:sym typeface="Avenir Medium"/>
              </a:defRPr>
            </a:pPr>
            <a:r>
              <a:t>V&amp;=kT\\</a:t>
            </a:r>
          </a:p>
          <a:p>
            <a:pPr algn="l">
              <a:lnSpc>
                <a:spcPct val="130000"/>
              </a:lnSpc>
              <a:defRPr>
                <a:latin typeface="Avenir Medium"/>
                <a:ea typeface="Avenir Medium"/>
                <a:cs typeface="Avenir Medium"/>
                <a:sym typeface="Avenir Medium"/>
              </a:defRPr>
            </a:pPr>
            <a:r>
              <a:t>\intertext{Ideal Gas law}</a:t>
            </a:r>
          </a:p>
          <a:p>
            <a:pPr algn="l">
              <a:lnSpc>
                <a:spcPct val="130000"/>
              </a:lnSpc>
              <a:defRPr>
                <a:latin typeface="Avenir Medium"/>
                <a:ea typeface="Avenir Medium"/>
                <a:cs typeface="Avenir Medium"/>
                <a:sym typeface="Avenir Medium"/>
              </a:defRPr>
            </a:pPr>
            <a:r>
              <a:t>PV&amp;=nRT</a:t>
            </a:r>
          </a:p>
          <a:p>
            <a:pPr algn="l">
              <a:lnSpc>
                <a:spcPct val="130000"/>
              </a:lnSpc>
              <a:defRPr>
                <a:latin typeface="Avenir Medium"/>
                <a:ea typeface="Avenir Medium"/>
                <a:cs typeface="Avenir Medium"/>
                <a:sym typeface="Avenir Medium"/>
              </a:defRPr>
            </a:pPr>
            <a:r>
              <a:t>\end{align}</a:t>
            </a:r>
          </a:p>
          <a:p>
            <a:pPr algn="l">
              <a:lnSpc>
                <a:spcPct val="130000"/>
              </a:lnSpc>
              <a:defRPr>
                <a:latin typeface="Avenir Medium"/>
                <a:ea typeface="Avenir Medium"/>
                <a:cs typeface="Avenir Medium"/>
                <a:sym typeface="Avenir Medium"/>
              </a:defRPr>
            </a:pPr>
            <a:r>
              <a:t>\end{subequations}</a:t>
            </a:r>
          </a:p>
        </p:txBody>
      </p:sp>
      <p:pic>
        <p:nvPicPr>
          <p:cNvPr id="230" name="Image" descr="Image"/>
          <p:cNvPicPr>
            <a:picLocks noChangeAspect="1"/>
          </p:cNvPicPr>
          <p:nvPr/>
        </p:nvPicPr>
        <p:blipFill>
          <a:blip r:embed="rId2">
            <a:extLst/>
          </a:blip>
          <a:stretch>
            <a:fillRect/>
          </a:stretch>
        </p:blipFill>
        <p:spPr>
          <a:xfrm>
            <a:off x="4679303" y="3531930"/>
            <a:ext cx="7741978" cy="3341275"/>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Equations in latex -3"/>
          <p:cNvSpPr txBox="1"/>
          <p:nvPr>
            <p:ph type="title"/>
          </p:nvPr>
        </p:nvSpPr>
        <p:spPr>
          <a:prstGeom prst="rect">
            <a:avLst/>
          </a:prstGeom>
        </p:spPr>
        <p:txBody>
          <a:bodyPr/>
          <a:lstStyle>
            <a:lvl1pPr defTabSz="452627">
              <a:defRPr spc="0" sz="3900"/>
            </a:lvl1pPr>
          </a:lstStyle>
          <a:p>
            <a:pPr/>
            <a:r>
              <a:t>Equations in latex -3</a:t>
            </a:r>
          </a:p>
        </p:txBody>
      </p:sp>
      <p:sp>
        <p:nvSpPr>
          <p:cNvPr id="233" name="More examples:"/>
          <p:cNvSpPr txBox="1"/>
          <p:nvPr/>
        </p:nvSpPr>
        <p:spPr>
          <a:xfrm>
            <a:off x="418841" y="1660501"/>
            <a:ext cx="11569019"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600">
                <a:latin typeface="Avenir Heavy"/>
                <a:ea typeface="Avenir Heavy"/>
                <a:cs typeface="Avenir Heavy"/>
                <a:sym typeface="Avenir Heavy"/>
              </a:defRPr>
            </a:lvl1pPr>
          </a:lstStyle>
          <a:p>
            <a:pPr/>
            <a:r>
              <a:t>More examples:</a:t>
            </a:r>
          </a:p>
        </p:txBody>
      </p:sp>
      <p:sp>
        <p:nvSpPr>
          <p:cNvPr id="234" name="\begin{align}…"/>
          <p:cNvSpPr txBox="1"/>
          <p:nvPr/>
        </p:nvSpPr>
        <p:spPr>
          <a:xfrm>
            <a:off x="442596" y="2899747"/>
            <a:ext cx="6609942" cy="40830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ct val="170000"/>
              </a:lnSpc>
              <a:defRPr>
                <a:latin typeface="Avenir Medium"/>
                <a:ea typeface="Avenir Medium"/>
                <a:cs typeface="Avenir Medium"/>
                <a:sym typeface="Avenir Medium"/>
              </a:defRPr>
            </a:pPr>
            <a:r>
              <a:t>\begin{align}</a:t>
            </a:r>
          </a:p>
          <a:p>
            <a:pPr algn="l">
              <a:lnSpc>
                <a:spcPct val="170000"/>
              </a:lnSpc>
              <a:defRPr>
                <a:latin typeface="Avenir Medium"/>
                <a:ea typeface="Avenir Medium"/>
                <a:cs typeface="Avenir Medium"/>
                <a:sym typeface="Avenir Medium"/>
              </a:defRPr>
            </a:pPr>
            <a:r>
              <a:t>&amp;\sum_i x^P_{i,j} = 1 \forall j \\</a:t>
            </a:r>
          </a:p>
          <a:p>
            <a:pPr algn="l">
              <a:lnSpc>
                <a:spcPct val="170000"/>
              </a:lnSpc>
              <a:defRPr>
                <a:latin typeface="Avenir Medium"/>
                <a:ea typeface="Avenir Medium"/>
                <a:cs typeface="Avenir Medium"/>
                <a:sym typeface="Avenir Medium"/>
              </a:defRPr>
            </a:pPr>
            <a:r>
              <a:t>&amp;w^{mon} \in \{0,1\}  \\</a:t>
            </a:r>
          </a:p>
          <a:p>
            <a:pPr algn="l">
              <a:lnSpc>
                <a:spcPct val="170000"/>
              </a:lnSpc>
              <a:defRPr>
                <a:latin typeface="Avenir Medium"/>
                <a:ea typeface="Avenir Medium"/>
                <a:cs typeface="Avenir Medium"/>
                <a:sym typeface="Avenir Medium"/>
              </a:defRPr>
            </a:pPr>
            <a:r>
              <a:t>&amp;\frac{1}{2} y_{j} \geq 1 \\</a:t>
            </a:r>
          </a:p>
          <a:p>
            <a:pPr algn="l">
              <a:lnSpc>
                <a:spcPct val="170000"/>
              </a:lnSpc>
              <a:defRPr>
                <a:latin typeface="Avenir Medium"/>
                <a:ea typeface="Avenir Medium"/>
                <a:cs typeface="Avenir Medium"/>
                <a:sym typeface="Avenir Medium"/>
              </a:defRPr>
            </a:pPr>
            <a:r>
              <a:t>&amp;r_{j} = 10\% </a:t>
            </a:r>
          </a:p>
          <a:p>
            <a:pPr algn="l">
              <a:lnSpc>
                <a:spcPct val="170000"/>
              </a:lnSpc>
              <a:defRPr>
                <a:latin typeface="Avenir Medium"/>
                <a:ea typeface="Avenir Medium"/>
                <a:cs typeface="Avenir Medium"/>
                <a:sym typeface="Avenir Medium"/>
              </a:defRPr>
            </a:pPr>
            <a:r>
              <a:t>\end{align}</a:t>
            </a:r>
          </a:p>
        </p:txBody>
      </p:sp>
      <p:pic>
        <p:nvPicPr>
          <p:cNvPr id="235" name="Image" descr="Image"/>
          <p:cNvPicPr>
            <a:picLocks noChangeAspect="1"/>
          </p:cNvPicPr>
          <p:nvPr/>
        </p:nvPicPr>
        <p:blipFill>
          <a:blip r:embed="rId2">
            <a:extLst/>
          </a:blip>
          <a:stretch>
            <a:fillRect/>
          </a:stretch>
        </p:blipFill>
        <p:spPr>
          <a:xfrm>
            <a:off x="5378575" y="3473803"/>
            <a:ext cx="6935535" cy="2934938"/>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ables"/>
          <p:cNvSpPr txBox="1"/>
          <p:nvPr>
            <p:ph type="title"/>
          </p:nvPr>
        </p:nvSpPr>
        <p:spPr>
          <a:prstGeom prst="rect">
            <a:avLst/>
          </a:prstGeom>
        </p:spPr>
        <p:txBody>
          <a:bodyPr/>
          <a:lstStyle>
            <a:lvl1pPr defTabSz="452627">
              <a:defRPr spc="0" sz="3900"/>
            </a:lvl1pPr>
          </a:lstStyle>
          <a:p>
            <a:pPr/>
            <a:r>
              <a:t>Tables</a:t>
            </a:r>
          </a:p>
        </p:txBody>
      </p:sp>
      <p:sp>
        <p:nvSpPr>
          <p:cNvPr id="238" name="\begin{table}[h]…"/>
          <p:cNvSpPr txBox="1"/>
          <p:nvPr/>
        </p:nvSpPr>
        <p:spPr>
          <a:xfrm>
            <a:off x="444777" y="1306302"/>
            <a:ext cx="6056228" cy="81483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ct val="130000"/>
              </a:lnSpc>
              <a:defRPr>
                <a:latin typeface="Avenir Medium"/>
                <a:ea typeface="Avenir Medium"/>
                <a:cs typeface="Avenir Medium"/>
                <a:sym typeface="Avenir Medium"/>
              </a:defRPr>
            </a:pPr>
            <a:r>
              <a:t>\begin{table}[h] </a:t>
            </a:r>
          </a:p>
          <a:p>
            <a:pPr algn="l">
              <a:lnSpc>
                <a:spcPct val="130000"/>
              </a:lnSpc>
              <a:defRPr>
                <a:latin typeface="Avenir Medium"/>
                <a:ea typeface="Avenir Medium"/>
                <a:cs typeface="Avenir Medium"/>
                <a:sym typeface="Avenir Medium"/>
              </a:defRPr>
            </a:pPr>
            <a:r>
              <a:t>\caption{Table of Words}</a:t>
            </a:r>
          </a:p>
          <a:p>
            <a:pPr algn="l">
              <a:lnSpc>
                <a:spcPct val="130000"/>
              </a:lnSpc>
              <a:defRPr>
                <a:latin typeface="Avenir Medium"/>
                <a:ea typeface="Avenir Medium"/>
                <a:cs typeface="Avenir Medium"/>
                <a:sym typeface="Avenir Medium"/>
              </a:defRPr>
            </a:pPr>
            <a:r>
              <a:t>\begin{center}</a:t>
            </a:r>
          </a:p>
          <a:p>
            <a:pPr algn="l">
              <a:lnSpc>
                <a:spcPct val="130000"/>
              </a:lnSpc>
              <a:defRPr>
                <a:latin typeface="Avenir Medium"/>
                <a:ea typeface="Avenir Medium"/>
                <a:cs typeface="Avenir Medium"/>
                <a:sym typeface="Avenir Medium"/>
              </a:defRPr>
            </a:pPr>
            <a:r>
              <a:t>\begin{tabular}{|c|c|}  % c = center, |=v. line</a:t>
            </a:r>
          </a:p>
          <a:p>
            <a:pPr algn="l">
              <a:lnSpc>
                <a:spcPct val="130000"/>
              </a:lnSpc>
              <a:defRPr>
                <a:latin typeface="Avenir Medium"/>
                <a:ea typeface="Avenir Medium"/>
                <a:cs typeface="Avenir Medium"/>
                <a:sym typeface="Avenir Medium"/>
              </a:defRPr>
            </a:pPr>
            <a:r>
              <a:t>\hline</a:t>
            </a:r>
          </a:p>
          <a:p>
            <a:pPr algn="l">
              <a:lnSpc>
                <a:spcPct val="130000"/>
              </a:lnSpc>
              <a:defRPr>
                <a:latin typeface="Avenir Medium"/>
                <a:ea typeface="Avenir Medium"/>
                <a:cs typeface="Avenir Medium"/>
                <a:sym typeface="Avenir Medium"/>
              </a:defRPr>
            </a:pPr>
            <a:r>
              <a:t>\textbf{Starting Letter}&amp;\textbf{Word}\\</a:t>
            </a:r>
          </a:p>
          <a:p>
            <a:pPr algn="l">
              <a:lnSpc>
                <a:spcPct val="130000"/>
              </a:lnSpc>
              <a:defRPr>
                <a:latin typeface="Avenir Medium"/>
                <a:ea typeface="Avenir Medium"/>
                <a:cs typeface="Avenir Medium"/>
                <a:sym typeface="Avenir Medium"/>
              </a:defRPr>
            </a:pPr>
            <a:r>
              <a:t>\hline</a:t>
            </a:r>
          </a:p>
          <a:p>
            <a:pPr algn="l">
              <a:lnSpc>
                <a:spcPct val="130000"/>
              </a:lnSpc>
              <a:defRPr>
                <a:latin typeface="Avenir Medium"/>
                <a:ea typeface="Avenir Medium"/>
                <a:cs typeface="Avenir Medium"/>
                <a:sym typeface="Avenir Medium"/>
              </a:defRPr>
            </a:pPr>
            <a:r>
              <a:t>A&amp;apple\\</a:t>
            </a:r>
          </a:p>
          <a:p>
            <a:pPr algn="l">
              <a:lnSpc>
                <a:spcPct val="130000"/>
              </a:lnSpc>
              <a:defRPr>
                <a:latin typeface="Avenir Medium"/>
                <a:ea typeface="Avenir Medium"/>
                <a:cs typeface="Avenir Medium"/>
                <a:sym typeface="Avenir Medium"/>
              </a:defRPr>
            </a:pPr>
            <a:r>
              <a:t>B&amp;ball\\</a:t>
            </a:r>
          </a:p>
          <a:p>
            <a:pPr algn="l">
              <a:lnSpc>
                <a:spcPct val="130000"/>
              </a:lnSpc>
              <a:defRPr>
                <a:latin typeface="Avenir Medium"/>
                <a:ea typeface="Avenir Medium"/>
                <a:cs typeface="Avenir Medium"/>
                <a:sym typeface="Avenir Medium"/>
              </a:defRPr>
            </a:pPr>
            <a:r>
              <a:t>C&amp;cat\\</a:t>
            </a:r>
          </a:p>
          <a:p>
            <a:pPr algn="l">
              <a:lnSpc>
                <a:spcPct val="130000"/>
              </a:lnSpc>
              <a:defRPr>
                <a:latin typeface="Avenir Medium"/>
                <a:ea typeface="Avenir Medium"/>
                <a:cs typeface="Avenir Medium"/>
                <a:sym typeface="Avenir Medium"/>
              </a:defRPr>
            </a:pPr>
            <a:r>
              <a:t>\hline</a:t>
            </a:r>
          </a:p>
          <a:p>
            <a:pPr algn="l">
              <a:lnSpc>
                <a:spcPct val="130000"/>
              </a:lnSpc>
              <a:defRPr>
                <a:latin typeface="Avenir Medium"/>
                <a:ea typeface="Avenir Medium"/>
                <a:cs typeface="Avenir Medium"/>
                <a:sym typeface="Avenir Medium"/>
              </a:defRPr>
            </a:pPr>
            <a:r>
              <a:t>\end{tabular}</a:t>
            </a:r>
          </a:p>
          <a:p>
            <a:pPr algn="l">
              <a:lnSpc>
                <a:spcPct val="130000"/>
              </a:lnSpc>
              <a:defRPr>
                <a:latin typeface="Avenir Medium"/>
                <a:ea typeface="Avenir Medium"/>
                <a:cs typeface="Avenir Medium"/>
                <a:sym typeface="Avenir Medium"/>
              </a:defRPr>
            </a:pPr>
            <a:r>
              <a:t>\end{center}</a:t>
            </a:r>
          </a:p>
          <a:p>
            <a:pPr algn="l">
              <a:lnSpc>
                <a:spcPct val="130000"/>
              </a:lnSpc>
              <a:defRPr>
                <a:latin typeface="Avenir Medium"/>
                <a:ea typeface="Avenir Medium"/>
                <a:cs typeface="Avenir Medium"/>
                <a:sym typeface="Avenir Medium"/>
              </a:defRPr>
            </a:pPr>
            <a:r>
              <a:t>\label{default}</a:t>
            </a:r>
          </a:p>
          <a:p>
            <a:pPr algn="l">
              <a:lnSpc>
                <a:spcPct val="130000"/>
              </a:lnSpc>
              <a:defRPr>
                <a:latin typeface="Avenir Medium"/>
                <a:ea typeface="Avenir Medium"/>
                <a:cs typeface="Avenir Medium"/>
                <a:sym typeface="Avenir Medium"/>
              </a:defRPr>
            </a:pPr>
            <a:r>
              <a:t>\end{table}</a:t>
            </a:r>
          </a:p>
        </p:txBody>
      </p:sp>
      <p:pic>
        <p:nvPicPr>
          <p:cNvPr id="239" name="Image" descr="Image"/>
          <p:cNvPicPr>
            <a:picLocks noChangeAspect="1"/>
          </p:cNvPicPr>
          <p:nvPr/>
        </p:nvPicPr>
        <p:blipFill>
          <a:blip r:embed="rId2">
            <a:extLst/>
          </a:blip>
          <a:stretch>
            <a:fillRect/>
          </a:stretch>
        </p:blipFill>
        <p:spPr>
          <a:xfrm>
            <a:off x="6859552" y="2901190"/>
            <a:ext cx="5131365" cy="3178896"/>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Inserting Figures"/>
          <p:cNvSpPr txBox="1"/>
          <p:nvPr>
            <p:ph type="title"/>
          </p:nvPr>
        </p:nvSpPr>
        <p:spPr>
          <a:prstGeom prst="rect">
            <a:avLst/>
          </a:prstGeom>
        </p:spPr>
        <p:txBody>
          <a:bodyPr/>
          <a:lstStyle>
            <a:lvl1pPr defTabSz="452627">
              <a:defRPr spc="0" sz="3900"/>
            </a:lvl1pPr>
          </a:lstStyle>
          <a:p>
            <a:pPr/>
            <a:r>
              <a:t>Inserting Figures</a:t>
            </a:r>
          </a:p>
        </p:txBody>
      </p:sp>
      <p:pic>
        <p:nvPicPr>
          <p:cNvPr id="242" name="Image" descr="Image"/>
          <p:cNvPicPr>
            <a:picLocks noChangeAspect="1"/>
          </p:cNvPicPr>
          <p:nvPr/>
        </p:nvPicPr>
        <p:blipFill>
          <a:blip r:embed="rId2">
            <a:extLst/>
          </a:blip>
          <a:srcRect l="14876" t="0" r="0" b="0"/>
          <a:stretch>
            <a:fillRect/>
          </a:stretch>
        </p:blipFill>
        <p:spPr>
          <a:xfrm>
            <a:off x="8366365" y="1235454"/>
            <a:ext cx="4086425" cy="7937501"/>
          </a:xfrm>
          <a:prstGeom prst="rect">
            <a:avLst/>
          </a:prstGeom>
          <a:ln w="12700">
            <a:miter lim="400000"/>
          </a:ln>
          <a:effectLst>
            <a:outerShdw sx="100000" sy="100000" kx="0" ky="0" algn="b" rotWithShape="0" blurRad="127000" dist="76200" dir="2700000">
              <a:srgbClr val="000000">
                <a:alpha val="75000"/>
              </a:srgbClr>
            </a:outerShdw>
          </a:effectLst>
        </p:spPr>
      </p:pic>
      <p:sp>
        <p:nvSpPr>
          <p:cNvPr id="243" name="\begin{figure}[h]…"/>
          <p:cNvSpPr txBox="1"/>
          <p:nvPr/>
        </p:nvSpPr>
        <p:spPr>
          <a:xfrm>
            <a:off x="341607" y="1793875"/>
            <a:ext cx="7897674" cy="4398010"/>
          </a:xfrm>
          <a:prstGeom prst="rect">
            <a:avLst/>
          </a:prstGeom>
          <a:ln w="63500">
            <a:solidFill>
              <a:srgbClr val="874B3F"/>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algn="l">
              <a:lnSpc>
                <a:spcPct val="130000"/>
              </a:lnSpc>
              <a:defRPr>
                <a:latin typeface="Avenir Medium"/>
                <a:ea typeface="Avenir Medium"/>
                <a:cs typeface="Avenir Medium"/>
                <a:sym typeface="Avenir Medium"/>
              </a:defRPr>
            </a:pPr>
            <a:r>
              <a:t>\begin{figure}[h]</a:t>
            </a:r>
          </a:p>
          <a:p>
            <a:pPr algn="l">
              <a:lnSpc>
                <a:spcPct val="130000"/>
              </a:lnSpc>
              <a:defRPr>
                <a:latin typeface="Avenir Medium"/>
                <a:ea typeface="Avenir Medium"/>
                <a:cs typeface="Avenir Medium"/>
                <a:sym typeface="Avenir Medium"/>
              </a:defRPr>
            </a:pPr>
            <a:r>
              <a:t>\begin{center}</a:t>
            </a:r>
          </a:p>
          <a:p>
            <a:pPr algn="l">
              <a:lnSpc>
                <a:spcPct val="130000"/>
              </a:lnSpc>
              <a:defRPr>
                <a:latin typeface="Avenir Medium"/>
                <a:ea typeface="Avenir Medium"/>
                <a:cs typeface="Avenir Medium"/>
                <a:sym typeface="Avenir Medium"/>
              </a:defRPr>
            </a:pPr>
            <a:r>
              <a:t>\includegraphics[width=70mm, height=180mm]{tall_fr.jpg} </a:t>
            </a:r>
          </a:p>
          <a:p>
            <a:pPr algn="l">
              <a:lnSpc>
                <a:spcPct val="130000"/>
              </a:lnSpc>
              <a:defRPr>
                <a:latin typeface="Avenir Medium"/>
                <a:ea typeface="Avenir Medium"/>
                <a:cs typeface="Avenir Medium"/>
                <a:sym typeface="Avenir Medium"/>
              </a:defRPr>
            </a:pPr>
            <a:r>
              <a:t>\caption{{\bf Tall Friends are Awesome!}}</a:t>
            </a:r>
          </a:p>
          <a:p>
            <a:pPr algn="l">
              <a:lnSpc>
                <a:spcPct val="130000"/>
              </a:lnSpc>
              <a:defRPr>
                <a:latin typeface="Avenir Medium"/>
                <a:ea typeface="Avenir Medium"/>
                <a:cs typeface="Avenir Medium"/>
                <a:sym typeface="Avenir Medium"/>
              </a:defRPr>
            </a:pPr>
            <a:r>
              <a:t>\label{fig1}</a:t>
            </a:r>
          </a:p>
          <a:p>
            <a:pPr algn="l">
              <a:lnSpc>
                <a:spcPct val="130000"/>
              </a:lnSpc>
              <a:defRPr>
                <a:latin typeface="Avenir Medium"/>
                <a:ea typeface="Avenir Medium"/>
                <a:cs typeface="Avenir Medium"/>
                <a:sym typeface="Avenir Medium"/>
              </a:defRPr>
            </a:pPr>
            <a:r>
              <a:t>\end{center}</a:t>
            </a:r>
          </a:p>
          <a:p>
            <a:pPr algn="l">
              <a:lnSpc>
                <a:spcPct val="130000"/>
              </a:lnSpc>
              <a:defRPr>
                <a:latin typeface="Avenir Medium"/>
                <a:ea typeface="Avenir Medium"/>
                <a:cs typeface="Avenir Medium"/>
                <a:sym typeface="Avenir Medium"/>
              </a:defRPr>
            </a:pPr>
            <a:r>
              <a:t>\end{figure}</a:t>
            </a:r>
          </a:p>
        </p:txBody>
      </p:sp>
      <p:sp>
        <p:nvSpPr>
          <p:cNvPr id="244" name="You can control:…"/>
          <p:cNvSpPr txBox="1"/>
          <p:nvPr/>
        </p:nvSpPr>
        <p:spPr>
          <a:xfrm>
            <a:off x="2506544" y="6652259"/>
            <a:ext cx="3902790" cy="219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a:latin typeface="Avenir Medium"/>
                <a:ea typeface="Avenir Medium"/>
                <a:cs typeface="Avenir Medium"/>
                <a:sym typeface="Avenir Medium"/>
              </a:defRPr>
            </a:pPr>
            <a:r>
              <a:t>You can control:</a:t>
            </a:r>
          </a:p>
          <a:p>
            <a:pPr marL="326571" indent="-326571" algn="l">
              <a:buClr>
                <a:srgbClr val="AC6254"/>
              </a:buClr>
              <a:buSzPct val="75000"/>
              <a:buChar char="•"/>
              <a:defRPr>
                <a:latin typeface="Avenir Medium"/>
                <a:ea typeface="Avenir Medium"/>
                <a:cs typeface="Avenir Medium"/>
                <a:sym typeface="Avenir Medium"/>
              </a:defRPr>
            </a:pPr>
            <a:r>
              <a:t>Dimensions, alignment</a:t>
            </a:r>
          </a:p>
          <a:p>
            <a:pPr marL="326571" indent="-326571" algn="l">
              <a:buClr>
                <a:srgbClr val="AC6254"/>
              </a:buClr>
              <a:buSzPct val="75000"/>
              <a:buChar char="•"/>
              <a:defRPr>
                <a:latin typeface="Avenir Medium"/>
                <a:ea typeface="Avenir Medium"/>
                <a:cs typeface="Avenir Medium"/>
                <a:sym typeface="Avenir Medium"/>
              </a:defRPr>
            </a:pPr>
            <a:r>
              <a:t>Position (to some extent)</a:t>
            </a:r>
          </a:p>
          <a:p>
            <a:pPr marL="326571" indent="-326571" algn="l">
              <a:buClr>
                <a:srgbClr val="AC6254"/>
              </a:buClr>
              <a:buSzPct val="75000"/>
              <a:buChar char="•"/>
              <a:defRPr>
                <a:latin typeface="Avenir Medium"/>
                <a:ea typeface="Avenir Medium"/>
                <a:cs typeface="Avenir Medium"/>
                <a:sym typeface="Avenir Medium"/>
              </a:defRPr>
            </a:pPr>
            <a:r>
              <a:t>Caption, label</a:t>
            </a:r>
          </a:p>
          <a:p>
            <a:pPr marL="326571" indent="-326571" algn="l">
              <a:buClr>
                <a:srgbClr val="AC6254"/>
              </a:buClr>
              <a:buSzPct val="75000"/>
              <a:buChar char="•"/>
              <a:defRPr>
                <a:latin typeface="Avenir Medium"/>
                <a:ea typeface="Avenir Medium"/>
                <a:cs typeface="Avenir Medium"/>
                <a:sym typeface="Avenir Medium"/>
              </a:defRPr>
            </a:pPr>
            <a:r>
              <a:t>file type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Lists and enumerations"/>
          <p:cNvSpPr txBox="1"/>
          <p:nvPr>
            <p:ph type="title"/>
          </p:nvPr>
        </p:nvSpPr>
        <p:spPr>
          <a:prstGeom prst="rect">
            <a:avLst/>
          </a:prstGeom>
        </p:spPr>
        <p:txBody>
          <a:bodyPr/>
          <a:lstStyle>
            <a:lvl1pPr defTabSz="452627">
              <a:defRPr spc="0" sz="3900"/>
            </a:lvl1pPr>
          </a:lstStyle>
          <a:p>
            <a:pPr/>
            <a:r>
              <a:t>Lists and enumerations</a:t>
            </a:r>
          </a:p>
        </p:txBody>
      </p:sp>
      <p:sp>
        <p:nvSpPr>
          <p:cNvPr id="247" name="\section{My Textbooks:}…"/>
          <p:cNvSpPr txBox="1"/>
          <p:nvPr/>
        </p:nvSpPr>
        <p:spPr>
          <a:xfrm>
            <a:off x="649309" y="2029243"/>
            <a:ext cx="5016806" cy="3308351"/>
          </a:xfrm>
          <a:prstGeom prst="rect">
            <a:avLst/>
          </a:prstGeom>
          <a:ln w="63500">
            <a:solidFill>
              <a:srgbClr val="874B3F"/>
            </a:solidFill>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lnSpc>
                <a:spcPct val="130000"/>
              </a:lnSpc>
              <a:defRPr>
                <a:latin typeface="Avenir Medium"/>
                <a:ea typeface="Avenir Medium"/>
                <a:cs typeface="Avenir Medium"/>
                <a:sym typeface="Avenir Medium"/>
              </a:defRPr>
            </a:pPr>
            <a:r>
              <a:t>\section{My Textbooks:}</a:t>
            </a:r>
          </a:p>
          <a:p>
            <a:pPr algn="l">
              <a:lnSpc>
                <a:spcPct val="130000"/>
              </a:lnSpc>
              <a:defRPr>
                <a:latin typeface="Avenir Medium"/>
                <a:ea typeface="Avenir Medium"/>
                <a:cs typeface="Avenir Medium"/>
                <a:sym typeface="Avenir Medium"/>
              </a:defRPr>
            </a:pPr>
            <a:r>
              <a:t>\begin{itemize}</a:t>
            </a:r>
          </a:p>
          <a:p>
            <a:pPr algn="l">
              <a:lnSpc>
                <a:spcPct val="130000"/>
              </a:lnSpc>
              <a:defRPr>
                <a:latin typeface="Avenir Medium"/>
                <a:ea typeface="Avenir Medium"/>
                <a:cs typeface="Avenir Medium"/>
                <a:sym typeface="Avenir Medium"/>
              </a:defRPr>
            </a:pPr>
            <a:r>
              <a:t>\item B.V. Ramana</a:t>
            </a:r>
          </a:p>
          <a:p>
            <a:pPr algn="l">
              <a:lnSpc>
                <a:spcPct val="130000"/>
              </a:lnSpc>
              <a:defRPr>
                <a:latin typeface="Avenir Medium"/>
                <a:ea typeface="Avenir Medium"/>
                <a:cs typeface="Avenir Medium"/>
                <a:sym typeface="Avenir Medium"/>
              </a:defRPr>
            </a:pPr>
            <a:r>
              <a:t>\item Feynman Lectures on Physics</a:t>
            </a:r>
          </a:p>
          <a:p>
            <a:pPr algn="l">
              <a:lnSpc>
                <a:spcPct val="130000"/>
              </a:lnSpc>
              <a:defRPr>
                <a:latin typeface="Avenir Medium"/>
                <a:ea typeface="Avenir Medium"/>
                <a:cs typeface="Avenir Medium"/>
                <a:sym typeface="Avenir Medium"/>
              </a:defRPr>
            </a:pPr>
            <a:r>
              <a:t>\item Boylested and Nashelsky</a:t>
            </a:r>
          </a:p>
          <a:p>
            <a:pPr algn="l">
              <a:lnSpc>
                <a:spcPct val="130000"/>
              </a:lnSpc>
              <a:defRPr>
                <a:latin typeface="Avenir Medium"/>
                <a:ea typeface="Avenir Medium"/>
                <a:cs typeface="Avenir Medium"/>
                <a:sym typeface="Avenir Medium"/>
              </a:defRPr>
            </a:pPr>
            <a:r>
              <a:t>\end{itemize}</a:t>
            </a:r>
          </a:p>
        </p:txBody>
      </p:sp>
      <p:sp>
        <p:nvSpPr>
          <p:cNvPr id="248" name="\section{My Textbooks:}…"/>
          <p:cNvSpPr txBox="1"/>
          <p:nvPr/>
        </p:nvSpPr>
        <p:spPr>
          <a:xfrm>
            <a:off x="649309" y="5738283"/>
            <a:ext cx="5016806" cy="3308350"/>
          </a:xfrm>
          <a:prstGeom prst="rect">
            <a:avLst/>
          </a:prstGeom>
          <a:ln w="63500">
            <a:solidFill>
              <a:srgbClr val="874B3F"/>
            </a:solidFill>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lnSpc>
                <a:spcPct val="130000"/>
              </a:lnSpc>
              <a:defRPr>
                <a:latin typeface="Avenir Medium"/>
                <a:ea typeface="Avenir Medium"/>
                <a:cs typeface="Avenir Medium"/>
                <a:sym typeface="Avenir Medium"/>
              </a:defRPr>
            </a:pPr>
            <a:r>
              <a:t>\section{My Textbooks:}</a:t>
            </a:r>
          </a:p>
          <a:p>
            <a:pPr algn="l">
              <a:lnSpc>
                <a:spcPct val="130000"/>
              </a:lnSpc>
              <a:defRPr>
                <a:latin typeface="Avenir Medium"/>
                <a:ea typeface="Avenir Medium"/>
                <a:cs typeface="Avenir Medium"/>
                <a:sym typeface="Avenir Medium"/>
              </a:defRPr>
            </a:pPr>
            <a:r>
              <a:t>\begin{enumerate}</a:t>
            </a:r>
          </a:p>
          <a:p>
            <a:pPr algn="l">
              <a:lnSpc>
                <a:spcPct val="130000"/>
              </a:lnSpc>
              <a:defRPr>
                <a:latin typeface="Avenir Medium"/>
                <a:ea typeface="Avenir Medium"/>
                <a:cs typeface="Avenir Medium"/>
                <a:sym typeface="Avenir Medium"/>
              </a:defRPr>
            </a:pPr>
            <a:r>
              <a:t>\item B.V. Ramana</a:t>
            </a:r>
          </a:p>
          <a:p>
            <a:pPr algn="l">
              <a:lnSpc>
                <a:spcPct val="130000"/>
              </a:lnSpc>
              <a:defRPr>
                <a:latin typeface="Avenir Medium"/>
                <a:ea typeface="Avenir Medium"/>
                <a:cs typeface="Avenir Medium"/>
                <a:sym typeface="Avenir Medium"/>
              </a:defRPr>
            </a:pPr>
            <a:r>
              <a:t>\item Feynman Lectures on Physics</a:t>
            </a:r>
          </a:p>
          <a:p>
            <a:pPr algn="l">
              <a:lnSpc>
                <a:spcPct val="130000"/>
              </a:lnSpc>
              <a:defRPr>
                <a:latin typeface="Avenir Medium"/>
                <a:ea typeface="Avenir Medium"/>
                <a:cs typeface="Avenir Medium"/>
                <a:sym typeface="Avenir Medium"/>
              </a:defRPr>
            </a:pPr>
            <a:r>
              <a:t>\item Boylested and Nashelsky</a:t>
            </a:r>
          </a:p>
          <a:p>
            <a:pPr algn="l">
              <a:lnSpc>
                <a:spcPct val="130000"/>
              </a:lnSpc>
              <a:defRPr>
                <a:latin typeface="Avenir Medium"/>
                <a:ea typeface="Avenir Medium"/>
                <a:cs typeface="Avenir Medium"/>
                <a:sym typeface="Avenir Medium"/>
              </a:defRPr>
            </a:pPr>
            <a:r>
              <a:t>\end{enumerate}</a:t>
            </a:r>
          </a:p>
        </p:txBody>
      </p:sp>
      <p:pic>
        <p:nvPicPr>
          <p:cNvPr id="249" name="Image" descr="Image"/>
          <p:cNvPicPr>
            <a:picLocks noChangeAspect="1"/>
          </p:cNvPicPr>
          <p:nvPr/>
        </p:nvPicPr>
        <p:blipFill>
          <a:blip r:embed="rId2">
            <a:extLst/>
          </a:blip>
          <a:stretch>
            <a:fillRect/>
          </a:stretch>
        </p:blipFill>
        <p:spPr>
          <a:xfrm>
            <a:off x="6247443" y="2458847"/>
            <a:ext cx="5940595" cy="6103669"/>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Bibliography and bibtex"/>
          <p:cNvSpPr txBox="1"/>
          <p:nvPr>
            <p:ph type="title"/>
          </p:nvPr>
        </p:nvSpPr>
        <p:spPr>
          <a:prstGeom prst="rect">
            <a:avLst/>
          </a:prstGeom>
        </p:spPr>
        <p:txBody>
          <a:bodyPr/>
          <a:lstStyle>
            <a:lvl1pPr defTabSz="452627">
              <a:defRPr spc="0" sz="3900"/>
            </a:lvl1pPr>
          </a:lstStyle>
          <a:p>
            <a:pPr/>
            <a:r>
              <a:t>Bibliography and bibtex</a:t>
            </a:r>
          </a:p>
        </p:txBody>
      </p:sp>
      <p:sp>
        <p:nvSpPr>
          <p:cNvPr id="252" name="Create a .bib file with all of your references.…"/>
          <p:cNvSpPr txBox="1"/>
          <p:nvPr/>
        </p:nvSpPr>
        <p:spPr>
          <a:xfrm>
            <a:off x="661583" y="1585382"/>
            <a:ext cx="9023169" cy="303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435427" indent="-435427" algn="l">
              <a:buSzPct val="100000"/>
              <a:buAutoNum type="arabicPeriod" startAt="1"/>
              <a:defRPr>
                <a:latin typeface="Avenir Medium"/>
                <a:ea typeface="Avenir Medium"/>
                <a:cs typeface="Avenir Medium"/>
                <a:sym typeface="Avenir Medium"/>
              </a:defRPr>
            </a:pPr>
            <a:r>
              <a:t>Create a .bib file with all of your references.</a:t>
            </a:r>
          </a:p>
          <a:p>
            <a:pPr marL="435427" indent="-435427" algn="l">
              <a:buSzPct val="100000"/>
              <a:buAutoNum type="arabicPeriod" startAt="1"/>
              <a:defRPr>
                <a:latin typeface="Avenir Medium"/>
                <a:ea typeface="Avenir Medium"/>
                <a:cs typeface="Avenir Medium"/>
                <a:sym typeface="Avenir Medium"/>
              </a:defRPr>
            </a:pPr>
            <a:r>
              <a:t>\bibliographystyle{} : In the beginning</a:t>
            </a:r>
          </a:p>
          <a:p>
            <a:pPr marL="435427" indent="-435427" algn="l">
              <a:buSzPct val="100000"/>
              <a:buAutoNum type="arabicPeriod" startAt="1"/>
              <a:defRPr>
                <a:latin typeface="Avenir Medium"/>
                <a:ea typeface="Avenir Medium"/>
                <a:cs typeface="Avenir Medium"/>
                <a:sym typeface="Avenir Medium"/>
              </a:defRPr>
            </a:pPr>
            <a:r>
              <a:t>\bibliopgraphy {mybib.bib}:  (wherever you want it to appear)</a:t>
            </a:r>
          </a:p>
          <a:p>
            <a:pPr marL="435427" indent="-435427" algn="l">
              <a:buSzPct val="100000"/>
              <a:buAutoNum type="arabicPeriod" startAt="1"/>
              <a:defRPr>
                <a:latin typeface="Avenir Medium"/>
                <a:ea typeface="Avenir Medium"/>
                <a:cs typeface="Avenir Medium"/>
                <a:sym typeface="Avenir Medium"/>
              </a:defRPr>
            </a:pPr>
            <a:r>
              <a:t>Compile with Latex. :  aux files created.</a:t>
            </a:r>
          </a:p>
          <a:p>
            <a:pPr marL="435427" indent="-435427" algn="l">
              <a:buSzPct val="100000"/>
              <a:buAutoNum type="arabicPeriod" startAt="1"/>
              <a:defRPr>
                <a:latin typeface="Avenir Medium"/>
                <a:ea typeface="Avenir Medium"/>
                <a:cs typeface="Avenir Medium"/>
                <a:sym typeface="Avenir Medium"/>
              </a:defRPr>
            </a:pPr>
            <a:r>
              <a:t>Compile with Bibtex. </a:t>
            </a:r>
          </a:p>
          <a:p>
            <a:pPr marL="435427" indent="-435427" algn="l">
              <a:buSzPct val="100000"/>
              <a:buAutoNum type="arabicPeriod" startAt="1"/>
              <a:defRPr>
                <a:latin typeface="Avenir Medium"/>
                <a:ea typeface="Avenir Medium"/>
                <a:cs typeface="Avenir Medium"/>
                <a:sym typeface="Avenir Medium"/>
              </a:defRPr>
            </a:pPr>
            <a:r>
              <a:t>Compile with LaTex :Bibliography appears</a:t>
            </a:r>
          </a:p>
          <a:p>
            <a:pPr marL="435427" indent="-435427" algn="l">
              <a:buSzPct val="100000"/>
              <a:buAutoNum type="arabicPeriod" startAt="1"/>
              <a:defRPr>
                <a:latin typeface="Avenir Medium"/>
                <a:ea typeface="Avenir Medium"/>
                <a:cs typeface="Avenir Medium"/>
                <a:sym typeface="Avenir Medium"/>
              </a:defRPr>
            </a:pPr>
            <a:r>
              <a:t>Compile with LaTex : Citations appear</a:t>
            </a:r>
          </a:p>
        </p:txBody>
      </p:sp>
      <p:sp>
        <p:nvSpPr>
          <p:cNvPr id="253" name="How to cite: \cite{}"/>
          <p:cNvSpPr txBox="1"/>
          <p:nvPr/>
        </p:nvSpPr>
        <p:spPr>
          <a:xfrm>
            <a:off x="4085385" y="5124450"/>
            <a:ext cx="4248439" cy="520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latin typeface="Avenir Medium"/>
                <a:ea typeface="Avenir Medium"/>
                <a:cs typeface="Avenir Medium"/>
                <a:sym typeface="Avenir Medium"/>
              </a:defRPr>
            </a:lvl1pPr>
          </a:lstStyle>
          <a:p>
            <a:pPr/>
            <a:r>
              <a:t>How to cite: \cite{}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More fun stuff you can try"/>
          <p:cNvSpPr txBox="1"/>
          <p:nvPr>
            <p:ph type="title"/>
          </p:nvPr>
        </p:nvSpPr>
        <p:spPr>
          <a:prstGeom prst="rect">
            <a:avLst/>
          </a:prstGeom>
        </p:spPr>
        <p:txBody>
          <a:bodyPr/>
          <a:lstStyle>
            <a:lvl1pPr defTabSz="452627">
              <a:defRPr spc="0" sz="3900"/>
            </a:lvl1pPr>
          </a:lstStyle>
          <a:p>
            <a:pPr/>
            <a:r>
              <a:t>More fun stuff you can try</a:t>
            </a:r>
          </a:p>
        </p:txBody>
      </p:sp>
      <p:sp>
        <p:nvSpPr>
          <p:cNvPr id="256" name="\usepackage{pdfpages}…"/>
          <p:cNvSpPr txBox="1"/>
          <p:nvPr/>
        </p:nvSpPr>
        <p:spPr>
          <a:xfrm>
            <a:off x="252043" y="1613698"/>
            <a:ext cx="12500714" cy="51211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Avenir Medium"/>
                <a:ea typeface="Avenir Medium"/>
                <a:cs typeface="Avenir Medium"/>
                <a:sym typeface="Avenir Medium"/>
              </a:defRPr>
            </a:pPr>
          </a:p>
          <a:p>
            <a:pPr marL="326571" indent="-326571" algn="l">
              <a:buClr>
                <a:srgbClr val="9A958E"/>
              </a:buClr>
              <a:buSzPct val="75000"/>
              <a:buChar char="•"/>
              <a:defRPr>
                <a:latin typeface="Avenir Medium"/>
                <a:ea typeface="Avenir Medium"/>
                <a:cs typeface="Avenir Medium"/>
                <a:sym typeface="Avenir Medium"/>
              </a:defRPr>
            </a:pPr>
            <a:r>
              <a:t>\usepackage{pdfpages}</a:t>
            </a:r>
          </a:p>
          <a:p>
            <a:pPr algn="l">
              <a:defRPr>
                <a:latin typeface="Avenir Medium"/>
                <a:ea typeface="Avenir Medium"/>
                <a:cs typeface="Avenir Medium"/>
                <a:sym typeface="Avenir Medium"/>
              </a:defRPr>
            </a:pPr>
            <a:r>
              <a:t>    \includepdf[pages={1,2,3}]{/Users/Ananya/Desktop/Report/cover_Ananya.pdf}</a:t>
            </a:r>
          </a:p>
          <a:p>
            <a:pPr marL="326571" indent="-326571" algn="l">
              <a:buClr>
                <a:srgbClr val="9A958E"/>
              </a:buClr>
              <a:buSzPct val="75000"/>
              <a:buChar char="•"/>
              <a:defRPr>
                <a:latin typeface="Avenir Medium"/>
                <a:ea typeface="Avenir Medium"/>
                <a:cs typeface="Avenir Medium"/>
                <a:sym typeface="Avenir Medium"/>
              </a:defRPr>
            </a:pPr>
            <a:r>
              <a:t>\tableofcontents</a:t>
            </a:r>
          </a:p>
          <a:p>
            <a:pPr marL="326571" indent="-326571" algn="l">
              <a:buClr>
                <a:srgbClr val="9A958E"/>
              </a:buClr>
              <a:buSzPct val="75000"/>
              <a:buChar char="•"/>
              <a:defRPr>
                <a:latin typeface="Avenir Medium"/>
                <a:ea typeface="Avenir Medium"/>
                <a:cs typeface="Avenir Medium"/>
                <a:sym typeface="Avenir Medium"/>
              </a:defRPr>
            </a:pPr>
            <a:r>
              <a:t>\listoffigures</a:t>
            </a:r>
          </a:p>
          <a:p>
            <a:pPr marL="326571" indent="-326571" algn="l">
              <a:buClr>
                <a:srgbClr val="9A958E"/>
              </a:buClr>
              <a:buSzPct val="75000"/>
              <a:buChar char="•"/>
              <a:defRPr>
                <a:latin typeface="Avenir Medium"/>
                <a:ea typeface="Avenir Medium"/>
                <a:cs typeface="Avenir Medium"/>
                <a:sym typeface="Avenir Medium"/>
              </a:defRPr>
            </a:pPr>
            <a:r>
              <a:t>\listoftables</a:t>
            </a:r>
          </a:p>
          <a:p>
            <a:pPr algn="l">
              <a:defRPr>
                <a:latin typeface="Avenir Medium"/>
                <a:ea typeface="Avenir Medium"/>
                <a:cs typeface="Avenir Medium"/>
                <a:sym typeface="Avenir Medium"/>
              </a:defRPr>
            </a:pPr>
          </a:p>
          <a:p>
            <a:pPr algn="l">
              <a:defRPr>
                <a:latin typeface="Avenir Medium"/>
                <a:ea typeface="Avenir Medium"/>
                <a:cs typeface="Avenir Medium"/>
                <a:sym typeface="Avenir Medium"/>
              </a:defRPr>
            </a:pPr>
            <a:r>
              <a:t>Links shared in chat (24/07/2022) : </a:t>
            </a:r>
          </a:p>
          <a:p>
            <a:pPr algn="l" defTabSz="355600">
              <a:defRPr sz="2700">
                <a:solidFill>
                  <a:srgbClr val="E4AF0A"/>
                </a:solidFill>
                <a:latin typeface="+mn-lt"/>
                <a:ea typeface="+mn-ea"/>
                <a:cs typeface="+mn-cs"/>
                <a:sym typeface="Helvetica Neue"/>
              </a:defRPr>
            </a:pPr>
            <a:r>
              <a:rPr u="sng">
                <a:solidFill>
                  <a:srgbClr val="0000FF"/>
                </a:solidFill>
                <a:uFill>
                  <a:solidFill>
                    <a:srgbClr val="0000FF"/>
                  </a:solidFill>
                </a:uFill>
                <a:hlinkClick r:id="rId2" invalidUrl="" action="" tgtFrame="" tooltip="" history="1" highlightClick="0" endSnd="0"/>
              </a:rPr>
              <a:t>http://mirrors.ibiblio.org/CTAN/fonts/fontawesome5/doc/fontawesome5.pdf</a:t>
            </a:r>
            <a:endParaRPr>
              <a:solidFill>
                <a:srgbClr val="000000"/>
              </a:solidFill>
            </a:endParaRPr>
          </a:p>
          <a:p>
            <a:pPr algn="l" defTabSz="355600">
              <a:defRPr sz="2700">
                <a:solidFill>
                  <a:srgbClr val="E4AF0A"/>
                </a:solidFill>
                <a:latin typeface="+mn-lt"/>
                <a:ea typeface="+mn-ea"/>
                <a:cs typeface="+mn-cs"/>
                <a:sym typeface="Helvetica Neue"/>
              </a:defRPr>
            </a:pPr>
            <a:r>
              <a:rPr u="sng">
                <a:solidFill>
                  <a:srgbClr val="0000FF"/>
                </a:solidFill>
                <a:uFill>
                  <a:solidFill>
                    <a:srgbClr val="0000FF"/>
                  </a:solidFill>
                </a:uFill>
                <a:hlinkClick r:id="rId3" invalidUrl="" action="" tgtFrame="" tooltip="" history="1" highlightClick="0" endSnd="0"/>
              </a:rPr>
              <a:t>https://latex.codecogs.com/eqneditor/editor.php</a:t>
            </a:r>
            <a:endParaRPr>
              <a:solidFill>
                <a:srgbClr val="000000"/>
              </a:solidFill>
            </a:endParaRPr>
          </a:p>
          <a:p>
            <a:pPr algn="l" defTabSz="355600">
              <a:defRPr sz="2700">
                <a:solidFill>
                  <a:srgbClr val="E4AF0A"/>
                </a:solidFill>
                <a:latin typeface="+mn-lt"/>
                <a:ea typeface="+mn-ea"/>
                <a:cs typeface="+mn-cs"/>
                <a:sym typeface="Helvetica Neue"/>
              </a:defRPr>
            </a:pPr>
            <a:r>
              <a:rPr u="sng">
                <a:solidFill>
                  <a:srgbClr val="0000FF"/>
                </a:solidFill>
                <a:uFill>
                  <a:solidFill>
                    <a:srgbClr val="0000FF"/>
                  </a:solidFill>
                </a:uFill>
                <a:hlinkClick r:id="rId4" invalidUrl="" action="" tgtFrame="" tooltip="" history="1" highlightClick="0" endSnd="0"/>
              </a:rPr>
              <a:t>https://webdemo.myscript.com/views/math/index.html</a:t>
            </a:r>
          </a:p>
          <a:p>
            <a:pPr algn="l" defTabSz="355600">
              <a:defRPr sz="2700">
                <a:solidFill>
                  <a:srgbClr val="E4AF0A"/>
                </a:solidFill>
                <a:latin typeface="+mn-lt"/>
                <a:ea typeface="+mn-ea"/>
                <a:cs typeface="+mn-cs"/>
                <a:sym typeface="Helvetica Neue"/>
              </a:defRPr>
            </a:pPr>
            <a:r>
              <a:rPr u="sng">
                <a:solidFill>
                  <a:srgbClr val="0000FF"/>
                </a:solidFill>
                <a:uFill>
                  <a:solidFill>
                    <a:srgbClr val="0000FF"/>
                  </a:solidFill>
                </a:uFill>
                <a:hlinkClick r:id="rId4" invalidUrl="" action="" tgtFrame="" tooltip="" history="1" highlightClick="0" endSnd="0"/>
              </a:rPr>
              <a:t>https://webdemo.myscript.com/views/math/index.html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What is Latex?"/>
          <p:cNvSpPr txBox="1"/>
          <p:nvPr>
            <p:ph type="title"/>
          </p:nvPr>
        </p:nvSpPr>
        <p:spPr>
          <a:prstGeom prst="rect">
            <a:avLst/>
          </a:prstGeom>
        </p:spPr>
        <p:txBody>
          <a:bodyPr/>
          <a:lstStyle>
            <a:lvl1pPr defTabSz="452627">
              <a:defRPr spc="0" sz="3900"/>
            </a:lvl1pPr>
          </a:lstStyle>
          <a:p>
            <a:pPr/>
            <a:r>
              <a:t>What is Latex?</a:t>
            </a:r>
          </a:p>
        </p:txBody>
      </p:sp>
      <p:sp>
        <p:nvSpPr>
          <p:cNvPr id="165" name="Why Latex?"/>
          <p:cNvSpPr txBox="1"/>
          <p:nvPr/>
        </p:nvSpPr>
        <p:spPr>
          <a:xfrm>
            <a:off x="558800" y="4055533"/>
            <a:ext cx="11658600" cy="749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2627">
              <a:defRPr cap="all" sz="3900"/>
            </a:lvl1pPr>
          </a:lstStyle>
          <a:p>
            <a:pPr/>
            <a:r>
              <a:t>Why Latex?</a:t>
            </a:r>
          </a:p>
        </p:txBody>
      </p:sp>
      <p:sp>
        <p:nvSpPr>
          <p:cNvPr id="166" name="LaTeX (pronounced ‘lah-tech’ or ‘lay-tech’) is a typesetting software.…"/>
          <p:cNvSpPr txBox="1"/>
          <p:nvPr/>
        </p:nvSpPr>
        <p:spPr>
          <a:xfrm>
            <a:off x="405010" y="2009775"/>
            <a:ext cx="11966180" cy="1778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26571" indent="-326571" algn="l">
              <a:buClr>
                <a:srgbClr val="AC6254"/>
              </a:buClr>
              <a:buSzPct val="75000"/>
              <a:buChar char="•"/>
              <a:defRPr>
                <a:latin typeface="Avenir Medium"/>
                <a:ea typeface="Avenir Medium"/>
                <a:cs typeface="Avenir Medium"/>
                <a:sym typeface="Avenir Medium"/>
              </a:defRPr>
            </a:pPr>
            <a:r>
              <a:t>LaTeX (</a:t>
            </a:r>
            <a:r>
              <a:rPr>
                <a:latin typeface="Avenir Book"/>
                <a:ea typeface="Avenir Book"/>
                <a:cs typeface="Avenir Book"/>
                <a:sym typeface="Avenir Book"/>
              </a:rPr>
              <a:t>pronounced ‘lah-tech’ or ‘lay-tech’</a:t>
            </a:r>
            <a:r>
              <a:t>) is a typesetting software.</a:t>
            </a:r>
          </a:p>
          <a:p>
            <a:pPr marL="326571" indent="-326571" algn="l">
              <a:buClr>
                <a:srgbClr val="AC6254"/>
              </a:buClr>
              <a:buSzPct val="75000"/>
              <a:buChar char="•"/>
              <a:defRPr>
                <a:latin typeface="Avenir Medium"/>
                <a:ea typeface="Avenir Medium"/>
                <a:cs typeface="Avenir Medium"/>
                <a:sym typeface="Avenir Medium"/>
              </a:defRPr>
            </a:pPr>
            <a:r>
              <a:t>TeX : A typesetting program created by Donald Knuth in 1977. </a:t>
            </a:r>
          </a:p>
          <a:p>
            <a:pPr marL="326571" indent="-326571" algn="l">
              <a:buClr>
                <a:srgbClr val="AC6254"/>
              </a:buClr>
              <a:buSzPct val="75000"/>
              <a:buChar char="•"/>
              <a:defRPr>
                <a:latin typeface="Avenir Medium"/>
                <a:ea typeface="Avenir Medium"/>
                <a:cs typeface="Avenir Medium"/>
                <a:sym typeface="Avenir Medium"/>
              </a:defRPr>
            </a:pPr>
            <a:r>
              <a:t>LaTex is a set of macros system built on top to TeX to simplify its use. Written by Leslie Lamport.</a:t>
            </a:r>
          </a:p>
        </p:txBody>
      </p:sp>
      <p:sp>
        <p:nvSpPr>
          <p:cNvPr id="167" name="Fun Fact: The version numbers of TeX are converging toward π,with a current version number of 3.1415926."/>
          <p:cNvSpPr txBox="1"/>
          <p:nvPr/>
        </p:nvSpPr>
        <p:spPr>
          <a:xfrm>
            <a:off x="535482" y="8375650"/>
            <a:ext cx="11933835" cy="939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Fun Fact: The version numbers of TeX are converging toward π,with a current version number of 3.1415926.</a:t>
            </a:r>
          </a:p>
        </p:txBody>
      </p:sp>
      <p:sp>
        <p:nvSpPr>
          <p:cNvPr id="168" name="Powerful, consistent, fine level of control…"/>
          <p:cNvSpPr txBox="1"/>
          <p:nvPr/>
        </p:nvSpPr>
        <p:spPr>
          <a:xfrm>
            <a:off x="1057536" y="5072591"/>
            <a:ext cx="10661128" cy="303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26571" indent="-326571" algn="l">
              <a:buClr>
                <a:srgbClr val="AC6254"/>
              </a:buClr>
              <a:buSzPct val="75000"/>
              <a:buChar char="•"/>
              <a:defRPr>
                <a:latin typeface="Avenir Medium"/>
                <a:ea typeface="Avenir Medium"/>
                <a:cs typeface="Avenir Medium"/>
                <a:sym typeface="Avenir Medium"/>
              </a:defRPr>
            </a:pPr>
            <a:r>
              <a:t>Powerful, consistent, fine level of control</a:t>
            </a:r>
          </a:p>
          <a:p>
            <a:pPr marL="326571" indent="-326571" algn="l">
              <a:buClr>
                <a:srgbClr val="AC6254"/>
              </a:buClr>
              <a:buSzPct val="75000"/>
              <a:buChar char="•"/>
              <a:defRPr>
                <a:latin typeface="Avenir Medium"/>
                <a:ea typeface="Avenir Medium"/>
                <a:cs typeface="Avenir Medium"/>
                <a:sym typeface="Avenir Medium"/>
              </a:defRPr>
            </a:pPr>
            <a:r>
              <a:t>Free, stable, runs on many kinds of computers</a:t>
            </a:r>
          </a:p>
          <a:p>
            <a:pPr marL="326571" indent="-326571" algn="l">
              <a:buClr>
                <a:srgbClr val="AC6254"/>
              </a:buClr>
              <a:buSzPct val="75000"/>
              <a:buChar char="•"/>
              <a:defRPr>
                <a:latin typeface="Avenir Medium"/>
                <a:ea typeface="Avenir Medium"/>
                <a:cs typeface="Avenir Medium"/>
                <a:sym typeface="Avenir Medium"/>
              </a:defRPr>
            </a:pPr>
            <a:r>
              <a:t>Inserting mathematical symbols, equations, tables, figures is easy.</a:t>
            </a:r>
          </a:p>
          <a:p>
            <a:pPr marL="326571" indent="-326571" algn="l">
              <a:buClr>
                <a:srgbClr val="AC6254"/>
              </a:buClr>
              <a:buSzPct val="75000"/>
              <a:buChar char="•"/>
              <a:defRPr>
                <a:latin typeface="Avenir Medium"/>
                <a:ea typeface="Avenir Medium"/>
                <a:cs typeface="Avenir Medium"/>
                <a:sym typeface="Avenir Medium"/>
              </a:defRPr>
            </a:pPr>
            <a:r>
              <a:t>Page/figure/section/table/reference numbers are set automatically.</a:t>
            </a:r>
          </a:p>
          <a:p>
            <a:pPr marL="326571" indent="-326571" algn="l">
              <a:buClr>
                <a:srgbClr val="AC6254"/>
              </a:buClr>
              <a:buSzPct val="75000"/>
              <a:buChar char="•"/>
              <a:defRPr>
                <a:latin typeface="Avenir Medium"/>
                <a:ea typeface="Avenir Medium"/>
                <a:cs typeface="Avenir Medium"/>
                <a:sym typeface="Avenir Medium"/>
              </a:defRPr>
            </a:pPr>
            <a:r>
              <a:t>Great support for bibliography</a:t>
            </a:r>
          </a:p>
          <a:p>
            <a:pPr marL="326571" indent="-326571" algn="l">
              <a:buClr>
                <a:srgbClr val="AC6254"/>
              </a:buClr>
              <a:buSzPct val="75000"/>
              <a:buChar char="•"/>
              <a:defRPr>
                <a:latin typeface="Avenir Medium"/>
                <a:ea typeface="Avenir Medium"/>
                <a:cs typeface="Avenir Medium"/>
                <a:sym typeface="Avenir Medium"/>
              </a:defRPr>
            </a:pPr>
            <a:r>
              <a:t>Publishers offer templates for consistency</a:t>
            </a:r>
          </a:p>
          <a:p>
            <a:pPr marL="326571" indent="-326571" algn="l">
              <a:buClr>
                <a:srgbClr val="AC6254"/>
              </a:buClr>
              <a:buSzPct val="75000"/>
              <a:buChar char="•"/>
              <a:defRPr>
                <a:latin typeface="Avenir Heavy"/>
                <a:ea typeface="Avenir Heavy"/>
                <a:cs typeface="Avenir Heavy"/>
                <a:sym typeface="Avenir Heavy"/>
              </a:defRPr>
            </a:pPr>
            <a:r>
              <a:t>Allows the writer to focus on content rather than appearance!</a:t>
            </a:r>
          </a:p>
        </p:txBody>
      </p:sp>
      <p:sp>
        <p:nvSpPr>
          <p:cNvPr id="169" name="Slide Number"/>
          <p:cNvSpPr txBox="1"/>
          <p:nvPr>
            <p:ph type="sldNum" sz="quarter" idx="4294967295"/>
          </p:nvPr>
        </p:nvSpPr>
        <p:spPr>
          <a:xfrm>
            <a:off x="6388604" y="9234278"/>
            <a:ext cx="227593" cy="3376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InstallING Latex"/>
          <p:cNvSpPr txBox="1"/>
          <p:nvPr>
            <p:ph type="title"/>
          </p:nvPr>
        </p:nvSpPr>
        <p:spPr>
          <a:xfrm>
            <a:off x="673100" y="581375"/>
            <a:ext cx="11658600" cy="749303"/>
          </a:xfrm>
          <a:prstGeom prst="rect">
            <a:avLst/>
          </a:prstGeom>
        </p:spPr>
        <p:txBody>
          <a:bodyPr/>
          <a:lstStyle>
            <a:lvl1pPr defTabSz="452627">
              <a:defRPr spc="0" sz="3900"/>
            </a:lvl1pPr>
          </a:lstStyle>
          <a:p>
            <a:pPr/>
            <a:r>
              <a:t>InstallING Latex</a:t>
            </a:r>
          </a:p>
        </p:txBody>
      </p:sp>
      <p:sp>
        <p:nvSpPr>
          <p:cNvPr id="174" name="OR USE IT ONLINE"/>
          <p:cNvSpPr txBox="1"/>
          <p:nvPr/>
        </p:nvSpPr>
        <p:spPr>
          <a:xfrm>
            <a:off x="673100" y="4634434"/>
            <a:ext cx="11658600" cy="749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2627">
              <a:defRPr cap="all" sz="3900"/>
            </a:lvl1pPr>
          </a:lstStyle>
          <a:p>
            <a:pPr/>
            <a:r>
              <a:t>OR USE IT ONLINE</a:t>
            </a:r>
          </a:p>
        </p:txBody>
      </p:sp>
      <p:sp>
        <p:nvSpPr>
          <p:cNvPr id="175" name="“LaTeX is not a stand-alone typesetting program in itself, but document preparation software that runs on top of Donald E. Knuth's TeX typesetting system. TeX distributions usually bundle together all the parts needed for a working TeX system and they ge"/>
          <p:cNvSpPr txBox="1"/>
          <p:nvPr/>
        </p:nvSpPr>
        <p:spPr>
          <a:xfrm>
            <a:off x="3082115" y="1515001"/>
            <a:ext cx="7281931" cy="241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914400">
              <a:defRPr sz="1900">
                <a:latin typeface="Avenir Next Medium"/>
                <a:ea typeface="Avenir Next Medium"/>
                <a:cs typeface="Avenir Next Medium"/>
                <a:sym typeface="Avenir Next Medium"/>
              </a:defRPr>
            </a:pPr>
            <a:r>
              <a:t>“LaTeX is not a stand-alone typesetting program in itself, but document preparation software that runs on top of </a:t>
            </a:r>
            <a:r>
              <a:rPr u="sng">
                <a:solidFill>
                  <a:srgbClr val="0000FF"/>
                </a:solidFill>
                <a:uFill>
                  <a:solidFill>
                    <a:srgbClr val="0000FF"/>
                  </a:solidFill>
                </a:uFill>
                <a:hlinkClick r:id="rId2" invalidUrl="" action="" tgtFrame="" tooltip="" history="1" highlightClick="0" endSnd="0"/>
              </a:rPr>
              <a:t>Donald E. Knuth</a:t>
            </a:r>
            <a:r>
              <a:t>'s </a:t>
            </a:r>
            <a:r>
              <a:rPr u="sng">
                <a:solidFill>
                  <a:srgbClr val="0000FF"/>
                </a:solidFill>
                <a:uFill>
                  <a:solidFill>
                    <a:srgbClr val="0000FF"/>
                  </a:solidFill>
                </a:uFill>
                <a:hlinkClick r:id="rId3" invalidUrl="" action="" tgtFrame="" tooltip="" history="1" highlightClick="0" endSnd="0"/>
              </a:rPr>
              <a:t>TeX typesetting system</a:t>
            </a:r>
            <a:r>
              <a:t>. TeX distributions usually bundle together all the parts needed for a working TeX system and they generally add to this both configuration and maintenance utilities. Nowadays LaTeX, and many of the packages built on it, form an important component of any major TeX distribution.”</a:t>
            </a:r>
          </a:p>
        </p:txBody>
      </p:sp>
      <p:pic>
        <p:nvPicPr>
          <p:cNvPr id="176" name="Image" descr="Image"/>
          <p:cNvPicPr>
            <a:picLocks noChangeAspect="1"/>
          </p:cNvPicPr>
          <p:nvPr/>
        </p:nvPicPr>
        <p:blipFill>
          <a:blip r:embed="rId4">
            <a:extLst/>
          </a:blip>
          <a:stretch>
            <a:fillRect/>
          </a:stretch>
        </p:blipFill>
        <p:spPr>
          <a:xfrm>
            <a:off x="1351236" y="4409082"/>
            <a:ext cx="10302328" cy="3797333"/>
          </a:xfrm>
          <a:prstGeom prst="rect">
            <a:avLst/>
          </a:prstGeom>
          <a:ln w="12700">
            <a:miter lim="400000"/>
          </a:ln>
          <a:effectLst>
            <a:outerShdw sx="100000" sy="100000" kx="0" ky="0" algn="b" rotWithShape="0" blurRad="127000" dist="76200" dir="2700000">
              <a:srgbClr val="000000">
                <a:alpha val="75000"/>
              </a:srgbClr>
            </a:outerShdw>
          </a:effectLst>
        </p:spPr>
      </p:pic>
      <p:sp>
        <p:nvSpPr>
          <p:cNvPr id="177" name="Source: https://www.latex-project.org/get/"/>
          <p:cNvSpPr txBox="1"/>
          <p:nvPr/>
        </p:nvSpPr>
        <p:spPr>
          <a:xfrm>
            <a:off x="6616174" y="8993716"/>
            <a:ext cx="603778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Source: https://www.latex-project.org/get/</a:t>
            </a:r>
          </a:p>
        </p:txBody>
      </p:sp>
      <p:sp>
        <p:nvSpPr>
          <p:cNvPr id="178" name="Slide Number"/>
          <p:cNvSpPr txBox="1"/>
          <p:nvPr>
            <p:ph type="sldNum" sz="quarter" idx="4294967295"/>
          </p:nvPr>
        </p:nvSpPr>
        <p:spPr>
          <a:xfrm>
            <a:off x="6388604" y="9234278"/>
            <a:ext cx="227593" cy="3376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reating your first document"/>
          <p:cNvSpPr txBox="1"/>
          <p:nvPr>
            <p:ph type="title"/>
          </p:nvPr>
        </p:nvSpPr>
        <p:spPr>
          <a:prstGeom prst="rect">
            <a:avLst/>
          </a:prstGeom>
        </p:spPr>
        <p:txBody>
          <a:bodyPr/>
          <a:lstStyle>
            <a:lvl1pPr defTabSz="452627">
              <a:defRPr spc="0" sz="3900"/>
            </a:lvl1pPr>
          </a:lstStyle>
          <a:p>
            <a:pPr/>
            <a:r>
              <a:t>Creating your first document</a:t>
            </a:r>
          </a:p>
        </p:txBody>
      </p:sp>
      <p:sp>
        <p:nvSpPr>
          <p:cNvPr id="181" name="Other document classes: article, report, book,…"/>
          <p:cNvSpPr txBox="1"/>
          <p:nvPr/>
        </p:nvSpPr>
        <p:spPr>
          <a:xfrm>
            <a:off x="3121423" y="1366881"/>
            <a:ext cx="2697754" cy="135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latin typeface="Avenir Medium"/>
                <a:ea typeface="Avenir Medium"/>
                <a:cs typeface="Avenir Medium"/>
                <a:sym typeface="Avenir Medium"/>
              </a:defRPr>
            </a:lvl1pPr>
          </a:lstStyle>
          <a:p>
            <a:pPr/>
            <a:r>
              <a:t>Other document classes: article, report, book,… </a:t>
            </a:r>
          </a:p>
        </p:txBody>
      </p:sp>
      <p:sp>
        <p:nvSpPr>
          <p:cNvPr id="182" name="\documentclass{article}…"/>
          <p:cNvSpPr txBox="1"/>
          <p:nvPr/>
        </p:nvSpPr>
        <p:spPr>
          <a:xfrm>
            <a:off x="6430976" y="2279650"/>
            <a:ext cx="5457665" cy="6870700"/>
          </a:xfrm>
          <a:prstGeom prst="rect">
            <a:avLst/>
          </a:prstGeom>
          <a:ln w="63500">
            <a:solidFill>
              <a:srgbClr val="874B3F"/>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Avenir Medium"/>
                <a:ea typeface="Avenir Medium"/>
                <a:cs typeface="Avenir Medium"/>
                <a:sym typeface="Avenir Medium"/>
              </a:defRPr>
            </a:pPr>
            <a:r>
              <a:t>\documentclass{article}</a:t>
            </a:r>
          </a:p>
          <a:p>
            <a:pPr algn="l">
              <a:defRPr>
                <a:latin typeface="Avenir Medium"/>
                <a:ea typeface="Avenir Medium"/>
                <a:cs typeface="Avenir Medium"/>
                <a:sym typeface="Avenir Medium"/>
              </a:defRPr>
            </a:pPr>
          </a:p>
          <a:p>
            <a:pPr lvl="2" algn="l">
              <a:defRPr>
                <a:latin typeface="Avenir Medium"/>
                <a:ea typeface="Avenir Medium"/>
                <a:cs typeface="Avenir Medium"/>
                <a:sym typeface="Avenir Medium"/>
              </a:defRPr>
            </a:pPr>
            <a:r>
              <a:t>%\usepackage{amsmath}</a:t>
            </a:r>
          </a:p>
          <a:p>
            <a:pPr lvl="2" algn="l">
              <a:defRPr>
                <a:latin typeface="Avenir Medium"/>
                <a:ea typeface="Avenir Medium"/>
                <a:cs typeface="Avenir Medium"/>
                <a:sym typeface="Avenir Medium"/>
              </a:defRPr>
            </a:pPr>
          </a:p>
          <a:p>
            <a:pPr lvl="2" algn="l">
              <a:defRPr>
                <a:latin typeface="Avenir Medium"/>
                <a:ea typeface="Avenir Medium"/>
                <a:cs typeface="Avenir Medium"/>
                <a:sym typeface="Avenir Medium"/>
              </a:defRPr>
            </a:pPr>
            <a:r>
              <a:t>\begin{document}</a:t>
            </a:r>
          </a:p>
          <a:p>
            <a:pPr lvl="2" algn="l">
              <a:defRPr>
                <a:latin typeface="Avenir Medium"/>
                <a:ea typeface="Avenir Medium"/>
                <a:cs typeface="Avenir Medium"/>
                <a:sym typeface="Avenir Medium"/>
              </a:defRPr>
            </a:pPr>
          </a:p>
          <a:p>
            <a:pPr lvl="2" algn="l">
              <a:defRPr>
                <a:latin typeface="Avenir Medium"/>
                <a:ea typeface="Avenir Medium"/>
                <a:cs typeface="Avenir Medium"/>
                <a:sym typeface="Avenir Medium"/>
              </a:defRPr>
            </a:pPr>
            <a:r>
              <a:t>\title{Playing with \LaTeX{}}</a:t>
            </a:r>
          </a:p>
          <a:p>
            <a:pPr lvl="2" algn="l">
              <a:defRPr>
                <a:latin typeface="Avenir Medium"/>
                <a:ea typeface="Avenir Medium"/>
                <a:cs typeface="Avenir Medium"/>
                <a:sym typeface="Avenir Medium"/>
              </a:defRPr>
            </a:pPr>
            <a:r>
              <a:t>\author{Ananya}</a:t>
            </a:r>
          </a:p>
          <a:p>
            <a:pPr lvl="2" algn="l">
              <a:defRPr>
                <a:latin typeface="Avenir Medium"/>
                <a:ea typeface="Avenir Medium"/>
                <a:cs typeface="Avenir Medium"/>
                <a:sym typeface="Avenir Medium"/>
              </a:defRPr>
            </a:pPr>
            <a:r>
              <a:t>\maketitle</a:t>
            </a:r>
          </a:p>
          <a:p>
            <a:pPr lvl="2" algn="l">
              <a:defRPr>
                <a:latin typeface="Avenir Medium"/>
                <a:ea typeface="Avenir Medium"/>
                <a:cs typeface="Avenir Medium"/>
                <a:sym typeface="Avenir Medium"/>
              </a:defRPr>
            </a:pPr>
            <a:r>
              <a:t>%\date{} %To remove/use a sp. date</a:t>
            </a:r>
          </a:p>
          <a:p>
            <a:pPr lvl="2" algn="l">
              <a:defRPr>
                <a:latin typeface="Avenir Medium"/>
                <a:ea typeface="Avenir Medium"/>
                <a:cs typeface="Avenir Medium"/>
                <a:sym typeface="Avenir Medium"/>
              </a:defRPr>
            </a:pPr>
            <a:r>
              <a:t>\begin{abstract}</a:t>
            </a:r>
          </a:p>
          <a:p>
            <a:pPr lvl="2" algn="l">
              <a:defRPr>
                <a:latin typeface="Avenir Medium"/>
                <a:ea typeface="Avenir Medium"/>
                <a:cs typeface="Avenir Medium"/>
                <a:sym typeface="Avenir Medium"/>
              </a:defRPr>
            </a:pPr>
            <a:r>
              <a:t>This is the abstract.</a:t>
            </a:r>
          </a:p>
          <a:p>
            <a:pPr lvl="2" algn="l">
              <a:defRPr>
                <a:latin typeface="Avenir Medium"/>
                <a:ea typeface="Avenir Medium"/>
                <a:cs typeface="Avenir Medium"/>
                <a:sym typeface="Avenir Medium"/>
              </a:defRPr>
            </a:pPr>
            <a:r>
              <a:t>\end{abstract}</a:t>
            </a:r>
          </a:p>
          <a:p>
            <a:pPr lvl="2" algn="l">
              <a:defRPr>
                <a:latin typeface="Avenir Medium"/>
                <a:ea typeface="Avenir Medium"/>
                <a:cs typeface="Avenir Medium"/>
                <a:sym typeface="Avenir Medium"/>
              </a:defRPr>
            </a:pPr>
          </a:p>
          <a:p>
            <a:pPr lvl="2" algn="l">
              <a:defRPr>
                <a:latin typeface="Avenir Medium"/>
                <a:ea typeface="Avenir Medium"/>
                <a:cs typeface="Avenir Medium"/>
                <a:sym typeface="Avenir Medium"/>
              </a:defRPr>
            </a:pPr>
            <a:r>
              <a:t>This is the body.</a:t>
            </a:r>
          </a:p>
          <a:p>
            <a:pPr lvl="2" algn="l">
              <a:defRPr>
                <a:latin typeface="Avenir Medium"/>
                <a:ea typeface="Avenir Medium"/>
                <a:cs typeface="Avenir Medium"/>
                <a:sym typeface="Avenir Medium"/>
              </a:defRPr>
            </a:pPr>
            <a:r>
              <a:t>\end{document}</a:t>
            </a:r>
          </a:p>
        </p:txBody>
      </p:sp>
      <p:pic>
        <p:nvPicPr>
          <p:cNvPr id="183" name="Image" descr="Image"/>
          <p:cNvPicPr>
            <a:picLocks noChangeAspect="1"/>
          </p:cNvPicPr>
          <p:nvPr/>
        </p:nvPicPr>
        <p:blipFill>
          <a:blip r:embed="rId2">
            <a:extLst/>
          </a:blip>
          <a:srcRect l="16023" t="45370" r="17519" b="0"/>
          <a:stretch>
            <a:fillRect/>
          </a:stretch>
        </p:blipFill>
        <p:spPr>
          <a:xfrm>
            <a:off x="546779" y="4127648"/>
            <a:ext cx="5623733" cy="2465936"/>
          </a:xfrm>
          <a:prstGeom prst="rect">
            <a:avLst/>
          </a:prstGeom>
          <a:ln w="12700">
            <a:miter lim="400000"/>
          </a:ln>
          <a:effectLst>
            <a:outerShdw sx="100000" sy="100000" kx="0" ky="0" algn="b" rotWithShape="0" blurRad="127000" dist="76200" dir="2700000">
              <a:srgbClr val="000000">
                <a:alpha val="75000"/>
              </a:srgbClr>
            </a:outerShdw>
          </a:effectLst>
        </p:spPr>
      </p:pic>
      <p:sp>
        <p:nvSpPr>
          <p:cNvPr id="184" name="Add packages for additional functionality"/>
          <p:cNvSpPr txBox="1"/>
          <p:nvPr/>
        </p:nvSpPr>
        <p:spPr>
          <a:xfrm>
            <a:off x="1000097" y="2906783"/>
            <a:ext cx="3924403"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latin typeface="Avenir Medium"/>
                <a:ea typeface="Avenir Medium"/>
                <a:cs typeface="Avenir Medium"/>
                <a:sym typeface="Avenir Medium"/>
              </a:defRPr>
            </a:lvl1pPr>
          </a:lstStyle>
          <a:p>
            <a:pPr/>
            <a:r>
              <a:t>Add packages for additional functionality</a:t>
            </a:r>
          </a:p>
        </p:txBody>
      </p:sp>
      <p:sp>
        <p:nvSpPr>
          <p:cNvPr id="185" name="Use ‘%’ for comments"/>
          <p:cNvSpPr txBox="1"/>
          <p:nvPr/>
        </p:nvSpPr>
        <p:spPr>
          <a:xfrm>
            <a:off x="2017368" y="7828288"/>
            <a:ext cx="3924403" cy="52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latin typeface="Avenir Medium"/>
                <a:ea typeface="Avenir Medium"/>
                <a:cs typeface="Avenir Medium"/>
                <a:sym typeface="Avenir Medium"/>
              </a:defRPr>
            </a:lvl1pPr>
          </a:lstStyle>
          <a:p>
            <a:pPr/>
            <a:r>
              <a:t>Use ‘%’ for comments</a:t>
            </a:r>
          </a:p>
        </p:txBody>
      </p:sp>
      <p:sp>
        <p:nvSpPr>
          <p:cNvPr id="186" name="Arrow"/>
          <p:cNvSpPr/>
          <p:nvPr/>
        </p:nvSpPr>
        <p:spPr>
          <a:xfrm rot="19673723">
            <a:off x="5015527" y="6947844"/>
            <a:ext cx="1306422" cy="330051"/>
          </a:xfrm>
          <a:prstGeom prst="rightArrow">
            <a:avLst>
              <a:gd name="adj1" fmla="val 15678"/>
              <a:gd name="adj2" fmla="val 46499"/>
            </a:avLst>
          </a:prstGeom>
          <a:blipFill>
            <a:blip r:embed="rId3"/>
          </a:blipFill>
          <a:ln w="12700">
            <a:miter lim="400000"/>
          </a:ln>
        </p:spPr>
        <p:txBody>
          <a:bodyPr lIns="50800" tIns="50800" rIns="50800" bIns="50800" anchor="ctr"/>
          <a:lstStyle/>
          <a:p>
            <a:pPr>
              <a:defRPr cap="all" spc="32" sz="1600">
                <a:solidFill>
                  <a:srgbClr val="FFFFFF"/>
                </a:solidFill>
              </a:defRPr>
            </a:pPr>
          </a:p>
        </p:txBody>
      </p:sp>
      <p:sp>
        <p:nvSpPr>
          <p:cNvPr id="187" name="Arrow"/>
          <p:cNvSpPr/>
          <p:nvPr/>
        </p:nvSpPr>
        <p:spPr>
          <a:xfrm rot="2192278">
            <a:off x="5587491" y="2111648"/>
            <a:ext cx="822136" cy="330051"/>
          </a:xfrm>
          <a:prstGeom prst="rightArrow">
            <a:avLst>
              <a:gd name="adj1" fmla="val 15678"/>
              <a:gd name="adj2" fmla="val 46499"/>
            </a:avLst>
          </a:prstGeom>
          <a:blipFill>
            <a:blip r:embed="rId3"/>
          </a:blipFill>
          <a:ln w="12700">
            <a:miter lim="400000"/>
          </a:ln>
        </p:spPr>
        <p:txBody>
          <a:bodyPr lIns="50800" tIns="50800" rIns="50800" bIns="50800" anchor="ctr"/>
          <a:lstStyle/>
          <a:p>
            <a:pPr>
              <a:defRPr cap="all" spc="32" sz="1600">
                <a:solidFill>
                  <a:srgbClr val="FFFFFF"/>
                </a:solidFill>
              </a:defRPr>
            </a:pPr>
          </a:p>
        </p:txBody>
      </p:sp>
      <p:sp>
        <p:nvSpPr>
          <p:cNvPr id="188" name="Arrow"/>
          <p:cNvSpPr/>
          <p:nvPr/>
        </p:nvSpPr>
        <p:spPr>
          <a:xfrm rot="737353">
            <a:off x="5150134" y="3210042"/>
            <a:ext cx="1028967" cy="330051"/>
          </a:xfrm>
          <a:prstGeom prst="rightArrow">
            <a:avLst>
              <a:gd name="adj1" fmla="val 15678"/>
              <a:gd name="adj2" fmla="val 46499"/>
            </a:avLst>
          </a:prstGeom>
          <a:blipFill>
            <a:blip r:embed="rId3"/>
          </a:blipFill>
          <a:ln w="12700">
            <a:miter lim="400000"/>
          </a:ln>
        </p:spPr>
        <p:txBody>
          <a:bodyPr lIns="50800" tIns="50800" rIns="50800" bIns="50800" anchor="ctr"/>
          <a:lstStyle/>
          <a:p>
            <a:pPr>
              <a:defRPr cap="all" spc="32" sz="1600">
                <a:solidFill>
                  <a:srgbClr val="FFFFFF"/>
                </a:solidFill>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n explanation for the file explosion*"/>
          <p:cNvSpPr txBox="1"/>
          <p:nvPr>
            <p:ph type="body" sz="quarter" idx="1"/>
          </p:nvPr>
        </p:nvSpPr>
        <p:spPr>
          <a:xfrm>
            <a:off x="2501900" y="939800"/>
            <a:ext cx="11658600" cy="536265"/>
          </a:xfrm>
          <a:prstGeom prst="rect">
            <a:avLst/>
          </a:prstGeom>
        </p:spPr>
        <p:txBody>
          <a:bodyPr/>
          <a:lstStyle>
            <a:lvl1pPr defTabSz="448055">
              <a:defRPr spc="196" sz="2548"/>
            </a:lvl1pPr>
          </a:lstStyle>
          <a:p>
            <a:pPr/>
            <a:r>
              <a:t>An explanation for the file explosion*</a:t>
            </a:r>
          </a:p>
        </p:txBody>
      </p:sp>
      <p:sp>
        <p:nvSpPr>
          <p:cNvPr id="191" name="how latex works"/>
          <p:cNvSpPr txBox="1"/>
          <p:nvPr>
            <p:ph type="title"/>
          </p:nvPr>
        </p:nvSpPr>
        <p:spPr>
          <a:xfrm>
            <a:off x="-2801622" y="315918"/>
            <a:ext cx="11658603" cy="749303"/>
          </a:xfrm>
          <a:prstGeom prst="rect">
            <a:avLst/>
          </a:prstGeom>
        </p:spPr>
        <p:txBody>
          <a:bodyPr/>
          <a:lstStyle>
            <a:lvl1pPr defTabSz="452627">
              <a:defRPr spc="0" sz="3900"/>
            </a:lvl1pPr>
          </a:lstStyle>
          <a:p>
            <a:pPr/>
            <a:r>
              <a:t>how latex works</a:t>
            </a:r>
          </a:p>
        </p:txBody>
      </p:sp>
      <p:sp>
        <p:nvSpPr>
          <p:cNvPr id="192" name="Output files : .pdf, .dvi (DeVice Independent), .ps (PostScript)"/>
          <p:cNvSpPr txBox="1"/>
          <p:nvPr/>
        </p:nvSpPr>
        <p:spPr>
          <a:xfrm>
            <a:off x="178632" y="7911665"/>
            <a:ext cx="725257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a:latin typeface="Avenir Heavy"/>
                <a:ea typeface="Avenir Heavy"/>
                <a:cs typeface="Avenir Heavy"/>
                <a:sym typeface="Avenir Heavy"/>
              </a:defRPr>
            </a:pPr>
            <a:r>
              <a:t>Output files</a:t>
            </a:r>
            <a:r>
              <a:rPr>
                <a:latin typeface="Avenir Medium"/>
                <a:ea typeface="Avenir Medium"/>
                <a:cs typeface="Avenir Medium"/>
                <a:sym typeface="Avenir Medium"/>
              </a:rPr>
              <a:t> : </a:t>
            </a:r>
            <a:r>
              <a:rPr sz="1900">
                <a:latin typeface="Avenir Medium"/>
                <a:ea typeface="Avenir Medium"/>
                <a:cs typeface="Avenir Medium"/>
                <a:sym typeface="Avenir Medium"/>
              </a:rPr>
              <a:t>.pdf, .dvi (DeVice Independent), .ps (PostScript)</a:t>
            </a:r>
          </a:p>
        </p:txBody>
      </p:sp>
      <p:sp>
        <p:nvSpPr>
          <p:cNvPr id="193" name=".bbl : Bibliography; this is what is outputted by BibTeX for insertion into LaTeX the next time LaTeX is run."/>
          <p:cNvSpPr txBox="1"/>
          <p:nvPr/>
        </p:nvSpPr>
        <p:spPr>
          <a:xfrm>
            <a:off x="159341" y="7153430"/>
            <a:ext cx="11798923"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a:latin typeface="Avenir Medium"/>
                <a:ea typeface="Avenir Medium"/>
                <a:cs typeface="Avenir Medium"/>
                <a:sym typeface="Avenir Medium"/>
              </a:defRPr>
            </a:pPr>
            <a:r>
              <a:t>.</a:t>
            </a:r>
            <a:r>
              <a:rPr>
                <a:latin typeface="Avenir Heavy"/>
                <a:ea typeface="Avenir Heavy"/>
                <a:cs typeface="Avenir Heavy"/>
                <a:sym typeface="Avenir Heavy"/>
              </a:rPr>
              <a:t>bbl</a:t>
            </a:r>
            <a:r>
              <a:t> : </a:t>
            </a:r>
            <a:r>
              <a:rPr sz="1900"/>
              <a:t>Bibliography; this is what is outputted by BibTeX for insertion into LaTeX the next time LaTeX is run.</a:t>
            </a:r>
          </a:p>
        </p:txBody>
      </p:sp>
      <p:sp>
        <p:nvSpPr>
          <p:cNvPr id="194" name=".log, .blg:  a log file contains a transcript of the most recent LaTeX run. It lists all the files that have been loaded. Error messages, warnings and general information messages are also written to the log file as well as the document statistics. You c"/>
          <p:cNvSpPr txBox="1"/>
          <p:nvPr/>
        </p:nvSpPr>
        <p:spPr>
          <a:xfrm>
            <a:off x="336732" y="2878103"/>
            <a:ext cx="11931822"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Avenir Medium"/>
                <a:ea typeface="Avenir Medium"/>
                <a:cs typeface="Avenir Medium"/>
                <a:sym typeface="Avenir Medium"/>
              </a:defRPr>
            </a:pPr>
            <a:r>
              <a:t>.</a:t>
            </a:r>
            <a:r>
              <a:rPr>
                <a:latin typeface="Avenir Heavy"/>
                <a:ea typeface="Avenir Heavy"/>
                <a:cs typeface="Avenir Heavy"/>
                <a:sym typeface="Avenir Heavy"/>
              </a:rPr>
              <a:t>log, .blg:</a:t>
            </a:r>
            <a:r>
              <a:t>  </a:t>
            </a:r>
            <a:r>
              <a:rPr sz="1900"/>
              <a:t>a log file</a:t>
            </a:r>
            <a:r>
              <a:t> </a:t>
            </a:r>
            <a:r>
              <a:rPr sz="1900"/>
              <a:t>contains a transcript of the most recent LaTeX run. It lists all the files that have been loaded. Error messages, warnings and general information messages are also written to the log file as well as the document statistics. You can delete this log file if you like. It will be created again the next time you run LaTeX. blg files are Bibliography (BibTeX) log -- just like </a:t>
            </a:r>
            <a:r>
              <a:rPr sz="1900">
                <a:latin typeface="Menlo Regular"/>
                <a:ea typeface="Menlo Regular"/>
                <a:cs typeface="Menlo Regular"/>
                <a:sym typeface="Menlo Regular"/>
              </a:rPr>
              <a:t>.log</a:t>
            </a:r>
            <a:r>
              <a:rPr sz="1900"/>
              <a:t> but for BibTeX; generated by BibTeX and can be safely deleted if there's no need to check it for errors.</a:t>
            </a:r>
          </a:p>
        </p:txBody>
      </p:sp>
      <p:sp>
        <p:nvSpPr>
          <p:cNvPr id="195" name=".tex : This is the file that contains your document and the your typesetting instructions."/>
          <p:cNvSpPr txBox="1"/>
          <p:nvPr/>
        </p:nvSpPr>
        <p:spPr>
          <a:xfrm>
            <a:off x="259638" y="1664617"/>
            <a:ext cx="10321443"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a:latin typeface="Avenir Heavy"/>
                <a:ea typeface="Avenir Heavy"/>
                <a:cs typeface="Avenir Heavy"/>
                <a:sym typeface="Avenir Heavy"/>
              </a:defRPr>
            </a:pPr>
            <a:r>
              <a:t>.tex </a:t>
            </a:r>
            <a:r>
              <a:rPr>
                <a:latin typeface="Avenir Medium"/>
                <a:ea typeface="Avenir Medium"/>
                <a:cs typeface="Avenir Medium"/>
                <a:sym typeface="Avenir Medium"/>
              </a:rPr>
              <a:t>: </a:t>
            </a:r>
            <a:r>
              <a:rPr sz="2000">
                <a:latin typeface="Avenir Medium"/>
                <a:ea typeface="Avenir Medium"/>
                <a:cs typeface="Avenir Medium"/>
                <a:sym typeface="Avenir Medium"/>
              </a:rPr>
              <a:t>This is the file that contains your document and the your typesetting instructions. </a:t>
            </a:r>
          </a:p>
        </p:txBody>
      </p:sp>
      <p:sp>
        <p:nvSpPr>
          <p:cNvPr id="196" name=".aux: Contains information needed for cross-referencing. This is needed to ensure all your cross-references are up-to-date. You can delete this file, but you will need at least two LaTeX runs to ensure your cross-references are correct the next time you "/>
          <p:cNvSpPr txBox="1"/>
          <p:nvPr/>
        </p:nvSpPr>
        <p:spPr>
          <a:xfrm>
            <a:off x="291012" y="4761312"/>
            <a:ext cx="12422777"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Avenir Medium"/>
                <a:ea typeface="Avenir Medium"/>
                <a:cs typeface="Avenir Medium"/>
                <a:sym typeface="Avenir Medium"/>
              </a:defRPr>
            </a:pPr>
            <a:r>
              <a:t>.</a:t>
            </a:r>
            <a:r>
              <a:rPr>
                <a:latin typeface="Avenir Heavy"/>
                <a:ea typeface="Avenir Heavy"/>
                <a:cs typeface="Avenir Heavy"/>
                <a:sym typeface="Avenir Heavy"/>
              </a:rPr>
              <a:t>aux: </a:t>
            </a:r>
            <a:r>
              <a:rPr sz="1900">
                <a:latin typeface="Avenir Heavy"/>
                <a:ea typeface="Avenir Heavy"/>
                <a:cs typeface="Avenir Heavy"/>
                <a:sym typeface="Avenir Heavy"/>
              </a:rPr>
              <a:t>C</a:t>
            </a:r>
            <a:r>
              <a:rPr sz="1900"/>
              <a:t>ontains information needed for cross-referencing. This is needed to ensure all your cross-references are up-to-date. You can delete this file, but you will need at least two LaTeX runs to ensure your cross-references are correct the next time you create your </a:t>
            </a:r>
            <a:r>
              <a:rPr sz="1900" u="sng">
                <a:solidFill>
                  <a:srgbClr val="0000FF"/>
                </a:solidFill>
                <a:uFill>
                  <a:solidFill>
                    <a:srgbClr val="0000FF"/>
                  </a:solidFill>
                </a:uFill>
                <a:hlinkClick r:id="rId2" invalidUrl="" action="" tgtFrame="" tooltip="" history="1" highlightClick="0" endSnd="0"/>
              </a:rPr>
              <a:t>output file</a:t>
            </a:r>
            <a:r>
              <a:rPr sz="1900"/>
              <a:t>.</a:t>
            </a:r>
          </a:p>
        </p:txBody>
      </p:sp>
      <p:sp>
        <p:nvSpPr>
          <p:cNvPr id="197" name="https://www.dickimaw-books.com/latex/novices/html/auxiliary.html,…"/>
          <p:cNvSpPr txBox="1"/>
          <p:nvPr/>
        </p:nvSpPr>
        <p:spPr>
          <a:xfrm>
            <a:off x="2301055" y="8756650"/>
            <a:ext cx="12422776" cy="8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58534" indent="-258534">
              <a:buClr>
                <a:srgbClr val="9A958E"/>
              </a:buClr>
              <a:buSzPct val="75000"/>
              <a:buChar char="*"/>
              <a:defRPr sz="1900" u="sng">
                <a:latin typeface="Avenir Medium"/>
                <a:ea typeface="Avenir Medium"/>
                <a:cs typeface="Avenir Medium"/>
                <a:sym typeface="Avenir Medium"/>
              </a:defRPr>
            </a:pPr>
            <a:r>
              <a:rPr>
                <a:solidFill>
                  <a:srgbClr val="0000FF"/>
                </a:solidFill>
                <a:uFill>
                  <a:solidFill>
                    <a:srgbClr val="0000FF"/>
                  </a:solidFill>
                </a:uFill>
                <a:hlinkClick r:id="rId3" invalidUrl="" action="" tgtFrame="" tooltip="" history="1" highlightClick="0" endSnd="0"/>
              </a:rPr>
              <a:t>https://www.dickimaw-books.com/latex/novices/html/auxiliary.html</a:t>
            </a:r>
            <a:r>
              <a:rPr sz="2400" u="none"/>
              <a:t>, </a:t>
            </a:r>
          </a:p>
          <a:p>
            <a:pPr marL="231321" indent="-231321">
              <a:buClr>
                <a:srgbClr val="9A958E"/>
              </a:buClr>
              <a:buSzPct val="75000"/>
              <a:buChar char="*"/>
              <a:defRPr sz="1700">
                <a:latin typeface="Avenir Medium"/>
                <a:ea typeface="Avenir Medium"/>
                <a:cs typeface="Avenir Medium"/>
                <a:sym typeface="Avenir Medium"/>
              </a:defRPr>
            </a:pPr>
            <a:r>
              <a:t>https://tex.stackexchange.com/questions/7770/file-extensions-related-to-latex-etc</a:t>
            </a:r>
          </a:p>
        </p:txBody>
      </p:sp>
      <p:sp>
        <p:nvSpPr>
          <p:cNvPr id="198" name=".synctex.gz : Allows you to jump to and from the source code and the appropriate part of the output file. If you delete this file, you will have to run LaTeX again before you can use this function.(TeXWorks)"/>
          <p:cNvSpPr txBox="1"/>
          <p:nvPr/>
        </p:nvSpPr>
        <p:spPr>
          <a:xfrm>
            <a:off x="291012" y="6100883"/>
            <a:ext cx="12422777"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Avenir Medium"/>
                <a:ea typeface="Avenir Medium"/>
                <a:cs typeface="Avenir Medium"/>
                <a:sym typeface="Avenir Medium"/>
              </a:defRPr>
            </a:pPr>
            <a:r>
              <a:t>.</a:t>
            </a:r>
            <a:r>
              <a:rPr>
                <a:latin typeface="Avenir Heavy"/>
                <a:ea typeface="Avenir Heavy"/>
                <a:cs typeface="Avenir Heavy"/>
                <a:sym typeface="Avenir Heavy"/>
              </a:rPr>
              <a:t>synctex.gz : </a:t>
            </a:r>
            <a:r>
              <a:rPr sz="1900"/>
              <a:t>Allows you to jump to and from the </a:t>
            </a:r>
            <a:r>
              <a:rPr sz="1900" u="sng">
                <a:solidFill>
                  <a:srgbClr val="0000FF"/>
                </a:solidFill>
                <a:uFill>
                  <a:solidFill>
                    <a:srgbClr val="0000FF"/>
                  </a:solidFill>
                </a:uFill>
                <a:hlinkClick r:id="rId4" invalidUrl="" action="" tgtFrame="" tooltip="" history="1" highlightClick="0" endSnd="0"/>
              </a:rPr>
              <a:t>source code</a:t>
            </a:r>
            <a:r>
              <a:rPr sz="1900"/>
              <a:t> and the appropriate part of the </a:t>
            </a:r>
            <a:r>
              <a:rPr sz="1900" u="sng">
                <a:solidFill>
                  <a:srgbClr val="0000FF"/>
                </a:solidFill>
                <a:uFill>
                  <a:solidFill>
                    <a:srgbClr val="0000FF"/>
                  </a:solidFill>
                </a:uFill>
                <a:hlinkClick r:id="rId2" invalidUrl="" action="" tgtFrame="" tooltip="" history="1" highlightClick="0" endSnd="0"/>
              </a:rPr>
              <a:t>output file</a:t>
            </a:r>
            <a:r>
              <a:rPr sz="1900"/>
              <a:t>. If you delete this file, you will have to run LaTeX again before you can use this function.(TeXWorks)</a:t>
            </a:r>
          </a:p>
        </p:txBody>
      </p:sp>
      <p:sp>
        <p:nvSpPr>
          <p:cNvPr id="199" name=".bib : This is the file that contains the bibliography in BibTeX format."/>
          <p:cNvSpPr txBox="1"/>
          <p:nvPr/>
        </p:nvSpPr>
        <p:spPr>
          <a:xfrm>
            <a:off x="251712" y="2271360"/>
            <a:ext cx="8142733"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a:latin typeface="Avenir Heavy"/>
                <a:ea typeface="Avenir Heavy"/>
                <a:cs typeface="Avenir Heavy"/>
                <a:sym typeface="Avenir Heavy"/>
              </a:defRPr>
            </a:pPr>
            <a:r>
              <a:t>.bib</a:t>
            </a:r>
            <a:r>
              <a:rPr>
                <a:latin typeface="Avenir Medium"/>
                <a:ea typeface="Avenir Medium"/>
                <a:cs typeface="Avenir Medium"/>
                <a:sym typeface="Avenir Medium"/>
              </a:rPr>
              <a:t> : </a:t>
            </a:r>
            <a:r>
              <a:rPr sz="2000">
                <a:latin typeface="Avenir Medium"/>
                <a:ea typeface="Avenir Medium"/>
                <a:cs typeface="Avenir Medium"/>
                <a:sym typeface="Avenir Medium"/>
              </a:rPr>
              <a:t>This is the file that contains the bibliography in BibTeX format. </a:t>
            </a:r>
          </a:p>
        </p:txBody>
      </p:sp>
      <p:sp>
        <p:nvSpPr>
          <p:cNvPr id="200" name="Style files : .cls, .sty, .bst (download as required)"/>
          <p:cNvSpPr txBox="1"/>
          <p:nvPr/>
        </p:nvSpPr>
        <p:spPr>
          <a:xfrm>
            <a:off x="199981" y="8326532"/>
            <a:ext cx="6938944" cy="52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Avenir Heavy"/>
                <a:ea typeface="Avenir Heavy"/>
                <a:cs typeface="Avenir Heavy"/>
                <a:sym typeface="Avenir Heavy"/>
              </a:defRPr>
            </a:pPr>
            <a:r>
              <a:t>Style files </a:t>
            </a:r>
            <a:r>
              <a:rPr sz="2300">
                <a:latin typeface="Avenir Medium"/>
                <a:ea typeface="Avenir Medium"/>
                <a:cs typeface="Avenir Medium"/>
                <a:sym typeface="Avenir Medium"/>
              </a:rPr>
              <a:t>: </a:t>
            </a:r>
            <a:r>
              <a:rPr sz="1900">
                <a:latin typeface="Avenir Medium"/>
                <a:ea typeface="Avenir Medium"/>
                <a:cs typeface="Avenir Medium"/>
                <a:sym typeface="Avenir Medium"/>
              </a:rPr>
              <a:t>.cls, .sty, .bst (download as required)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UB(SUB))Sections"/>
          <p:cNvSpPr txBox="1"/>
          <p:nvPr>
            <p:ph type="title"/>
          </p:nvPr>
        </p:nvSpPr>
        <p:spPr>
          <a:prstGeom prst="rect">
            <a:avLst/>
          </a:prstGeom>
        </p:spPr>
        <p:txBody>
          <a:bodyPr/>
          <a:lstStyle>
            <a:lvl1pPr defTabSz="452627">
              <a:defRPr spc="0" sz="3900"/>
            </a:lvl1pPr>
          </a:lstStyle>
          <a:p>
            <a:pPr/>
            <a:r>
              <a:t>(SUB(SUB))Sections</a:t>
            </a:r>
          </a:p>
        </p:txBody>
      </p:sp>
      <p:sp>
        <p:nvSpPr>
          <p:cNvPr id="203" name="\section{Reptiles}…"/>
          <p:cNvSpPr txBox="1"/>
          <p:nvPr/>
        </p:nvSpPr>
        <p:spPr>
          <a:xfrm>
            <a:off x="377452" y="1754700"/>
            <a:ext cx="5457665" cy="6870701"/>
          </a:xfrm>
          <a:prstGeom prst="rect">
            <a:avLst/>
          </a:prstGeom>
          <a:ln w="63500">
            <a:solidFill>
              <a:srgbClr val="874B3F"/>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Avenir Heavy"/>
                <a:ea typeface="Avenir Heavy"/>
                <a:cs typeface="Avenir Heavy"/>
                <a:sym typeface="Avenir Heavy"/>
              </a:defRPr>
            </a:pPr>
            <a:r>
              <a:t>\section{Reptiles}</a:t>
            </a:r>
          </a:p>
          <a:p>
            <a:pPr algn="l">
              <a:defRPr>
                <a:latin typeface="Avenir Medium"/>
                <a:ea typeface="Avenir Medium"/>
                <a:cs typeface="Avenir Medium"/>
                <a:sym typeface="Avenir Medium"/>
              </a:defRPr>
            </a:pPr>
            <a:r>
              <a:t>Reptiles are tetrapod animals in the class \emph{Reptilia}, comprising today's turtles, crocodilians, snakes, amphisbaenians, lizards, tuatara, and their extinct relatives. </a:t>
            </a:r>
          </a:p>
          <a:p>
            <a:pPr algn="l">
              <a:defRPr>
                <a:latin typeface="Avenir Medium"/>
                <a:ea typeface="Avenir Medium"/>
                <a:cs typeface="Avenir Medium"/>
                <a:sym typeface="Avenir Medium"/>
              </a:defRPr>
            </a:pPr>
          </a:p>
          <a:p>
            <a:pPr algn="l">
              <a:defRPr>
                <a:latin typeface="Avenir Heavy"/>
                <a:ea typeface="Avenir Heavy"/>
                <a:cs typeface="Avenir Heavy"/>
                <a:sym typeface="Avenir Heavy"/>
              </a:defRPr>
            </a:pPr>
            <a:r>
              <a:t>\subsection{Snakes}</a:t>
            </a:r>
          </a:p>
          <a:p>
            <a:pPr algn="l">
              <a:defRPr>
                <a:latin typeface="Avenir Medium"/>
                <a:ea typeface="Avenir Medium"/>
                <a:cs typeface="Avenir Medium"/>
                <a:sym typeface="Avenir Medium"/>
              </a:defRPr>
            </a:pPr>
            <a:r>
              <a:t>Snakes are elongated, legless, carnivorous reptiles of the suborder \emph{Serpentes}. </a:t>
            </a:r>
          </a:p>
          <a:p>
            <a:pPr algn="l">
              <a:defRPr>
                <a:latin typeface="Avenir Medium"/>
                <a:ea typeface="Avenir Medium"/>
                <a:cs typeface="Avenir Medium"/>
                <a:sym typeface="Avenir Medium"/>
              </a:defRPr>
            </a:pPr>
          </a:p>
          <a:p>
            <a:pPr algn="l">
              <a:defRPr>
                <a:latin typeface="Avenir Heavy"/>
                <a:ea typeface="Avenir Heavy"/>
                <a:cs typeface="Avenir Heavy"/>
                <a:sym typeface="Avenir Heavy"/>
              </a:defRPr>
            </a:pPr>
            <a:r>
              <a:t>\subsubsection{Cobra}</a:t>
            </a:r>
          </a:p>
          <a:p>
            <a:pPr algn="l">
              <a:defRPr>
                <a:latin typeface="Avenir Medium"/>
                <a:ea typeface="Avenir Medium"/>
                <a:cs typeface="Avenir Medium"/>
                <a:sym typeface="Avenir Medium"/>
              </a:defRPr>
            </a:pPr>
            <a:r>
              <a:t>Cobra is the common name of various elapid snakes, most of which belonging to the genus \emph{Naja}. </a:t>
            </a:r>
          </a:p>
        </p:txBody>
      </p:sp>
      <p:pic>
        <p:nvPicPr>
          <p:cNvPr id="204" name="Screenshot 2019-06-23 at 4.53.21 PM.png" descr="Screenshot 2019-06-23 at 4.53.21 PM.png"/>
          <p:cNvPicPr>
            <a:picLocks noChangeAspect="1"/>
          </p:cNvPicPr>
          <p:nvPr/>
        </p:nvPicPr>
        <p:blipFill>
          <a:blip r:embed="rId2">
            <a:extLst/>
          </a:blip>
          <a:stretch>
            <a:fillRect/>
          </a:stretch>
        </p:blipFill>
        <p:spPr>
          <a:xfrm>
            <a:off x="5964037" y="3200400"/>
            <a:ext cx="6731002" cy="33528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EXT MANIPULATION"/>
          <p:cNvSpPr txBox="1"/>
          <p:nvPr>
            <p:ph type="title"/>
          </p:nvPr>
        </p:nvSpPr>
        <p:spPr>
          <a:prstGeom prst="rect">
            <a:avLst/>
          </a:prstGeom>
        </p:spPr>
        <p:txBody>
          <a:bodyPr/>
          <a:lstStyle>
            <a:lvl1pPr defTabSz="452627">
              <a:defRPr spc="0" sz="3900"/>
            </a:lvl1pPr>
          </a:lstStyle>
          <a:p>
            <a:pPr/>
            <a:r>
              <a:t>TEXT MANIPULATION</a:t>
            </a:r>
          </a:p>
        </p:txBody>
      </p:sp>
      <p:graphicFrame>
        <p:nvGraphicFramePr>
          <p:cNvPr id="207" name="Table"/>
          <p:cNvGraphicFramePr/>
          <p:nvPr/>
        </p:nvGraphicFramePr>
        <p:xfrm>
          <a:off x="673100" y="1930400"/>
          <a:ext cx="11658600" cy="645160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658600"/>
              </a:tblGrid>
              <a:tr h="1290320">
                <a:tc>
                  <a:txBody>
                    <a:bodyPr/>
                    <a:lstStyle/>
                    <a:p>
                      <a:pPr defTabSz="914400">
                        <a:defRPr cap="none" spc="0" sz="2200"/>
                      </a:pPr>
                      <a:r>
                        <a:t> [</a:t>
                      </a:r>
                      <a:r>
                        <a:rPr b="1">
                          <a:latin typeface="Avenir Next Regular"/>
                          <a:ea typeface="Avenir Next Regular"/>
                          <a:cs typeface="Avenir Next Regular"/>
                          <a:sym typeface="Avenir Next Regular"/>
                        </a:rPr>
                        <a:t>B</a:t>
                      </a:r>
                      <a:r>
                        <a:t>, </a:t>
                      </a:r>
                      <a:r>
                        <a:rPr i="1">
                          <a:latin typeface="Avenir Next Regular"/>
                          <a:ea typeface="Avenir Next Regular"/>
                          <a:cs typeface="Avenir Next Regular"/>
                          <a:sym typeface="Avenir Next Regular"/>
                        </a:rPr>
                        <a:t>I</a:t>
                      </a:r>
                      <a:r>
                        <a:t> , </a:t>
                      </a:r>
                      <a:r>
                        <a:rPr u="sng"/>
                        <a:t>U</a:t>
                      </a:r>
                      <a:r>
                        <a:t>] : \textit{}, \textbf{}, \underline{}</a:t>
                      </a:r>
                    </a:p>
                  </a:txBody>
                  <a:tcPr marL="50800" marR="50800" marT="50800" marB="50800" anchor="ctr" anchorCtr="0" horzOverflow="overflow">
                    <a:lnL w="12700">
                      <a:miter lim="400000"/>
                    </a:lnL>
                    <a:lnR w="12700">
                      <a:miter lim="400000"/>
                    </a:lnR>
                    <a:lnT w="12700">
                      <a:miter lim="400000"/>
                    </a:lnT>
                  </a:tcPr>
                </a:tc>
              </a:tr>
              <a:tr h="1290320">
                <a:tc>
                  <a:txBody>
                    <a:bodyPr/>
                    <a:lstStyle/>
                    <a:p>
                      <a:pPr defTabSz="914400">
                        <a:defRPr cap="none" spc="0" sz="1800">
                          <a:solidFill>
                            <a:srgbClr val="000000"/>
                          </a:solidFill>
                        </a:defRPr>
                      </a:pPr>
                      <a:r>
                        <a:rPr sz="2200">
                          <a:solidFill>
                            <a:srgbClr val="5B5854"/>
                          </a:solidFill>
                        </a:rPr>
                        <a:t>New Paragraph: \par</a:t>
                      </a:r>
                    </a:p>
                  </a:txBody>
                  <a:tcPr marL="50800" marR="50800" marT="50800" marB="50800" anchor="ctr" anchorCtr="0" horzOverflow="overflow">
                    <a:lnL w="12700">
                      <a:miter lim="400000"/>
                    </a:lnL>
                    <a:lnR w="12700">
                      <a:miter lim="400000"/>
                    </a:lnR>
                  </a:tcPr>
                </a:tc>
              </a:tr>
              <a:tr h="1290320">
                <a:tc>
                  <a:txBody>
                    <a:bodyPr/>
                    <a:lstStyle/>
                    <a:p>
                      <a:pPr defTabSz="914400">
                        <a:defRPr cap="none" spc="0" sz="1800">
                          <a:solidFill>
                            <a:srgbClr val="000000"/>
                          </a:solidFill>
                        </a:defRPr>
                      </a:pPr>
                      <a:r>
                        <a:rPr sz="2200">
                          <a:solidFill>
                            <a:srgbClr val="5B5854"/>
                          </a:solidFill>
                        </a:rPr>
                        <a:t>Emphasis : \emph{}</a:t>
                      </a:r>
                    </a:p>
                  </a:txBody>
                  <a:tcPr marL="50800" marR="50800" marT="50800" marB="50800" anchor="ctr" anchorCtr="0" horzOverflow="overflow">
                    <a:lnL w="12700">
                      <a:miter lim="400000"/>
                    </a:lnL>
                    <a:lnR w="12700">
                      <a:miter lim="400000"/>
                    </a:lnR>
                  </a:tcPr>
                </a:tc>
              </a:tr>
              <a:tr h="1290320">
                <a:tc>
                  <a:txBody>
                    <a:bodyPr/>
                    <a:lstStyle/>
                    <a:p>
                      <a:pPr defTabSz="914400">
                        <a:defRPr cap="none" spc="0" sz="1800">
                          <a:solidFill>
                            <a:srgbClr val="000000"/>
                          </a:solidFill>
                        </a:defRPr>
                      </a:pPr>
                      <a:r>
                        <a:rPr sz="2200">
                          <a:solidFill>
                            <a:srgbClr val="5B5854"/>
                          </a:solidFill>
                        </a:rPr>
                        <a:t> Newline:  \\</a:t>
                      </a:r>
                    </a:p>
                  </a:txBody>
                  <a:tcPr marL="50800" marR="50800" marT="50800" marB="50800" anchor="ctr" anchorCtr="0" horzOverflow="overflow">
                    <a:lnL w="12700">
                      <a:miter lim="400000"/>
                    </a:lnL>
                    <a:lnR w="12700">
                      <a:miter lim="400000"/>
                    </a:lnR>
                  </a:tcPr>
                </a:tc>
              </a:tr>
              <a:tr h="1290320">
                <a:tc>
                  <a:txBody>
                    <a:bodyPr/>
                    <a:lstStyle/>
                    <a:p>
                      <a:pPr defTabSz="914400">
                        <a:defRPr cap="none" spc="0" sz="1800">
                          <a:solidFill>
                            <a:srgbClr val="000000"/>
                          </a:solidFill>
                        </a:defRPr>
                      </a:pPr>
                      <a:r>
                        <a:rPr sz="2200">
                          <a:solidFill>
                            <a:srgbClr val="5B5854"/>
                          </a:solidFill>
                        </a:rPr>
                        <a:t>\usepackage{lettrine}…. \lettrine{B}{egin}</a:t>
                      </a:r>
                    </a:p>
                  </a:txBody>
                  <a:tcPr marL="50800" marR="50800" marT="50800" marB="50800" anchor="ctr" anchorCtr="0" horzOverflow="overflow">
                    <a:lnL w="12700">
                      <a:miter lim="400000"/>
                    </a:lnL>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Exercise:text Manipulation"/>
          <p:cNvSpPr txBox="1"/>
          <p:nvPr>
            <p:ph type="title"/>
          </p:nvPr>
        </p:nvSpPr>
        <p:spPr>
          <a:xfrm>
            <a:off x="5433483" y="583438"/>
            <a:ext cx="7236025" cy="738124"/>
          </a:xfrm>
          <a:prstGeom prst="rect">
            <a:avLst/>
          </a:prstGeom>
          <a:ln w="63500">
            <a:solidFill>
              <a:srgbClr val="874B3F"/>
            </a:solidFill>
          </a:ln>
        </p:spPr>
        <p:txBody>
          <a:bodyPr/>
          <a:lstStyle>
            <a:lvl1pPr algn="l" defTabSz="388620">
              <a:defRPr spc="0" sz="3400"/>
            </a:lvl1pPr>
          </a:lstStyle>
          <a:p>
            <a:pPr/>
            <a:r>
              <a:t>Exercise:text Manipulation</a:t>
            </a:r>
          </a:p>
        </p:txBody>
      </p:sp>
      <p:sp>
        <p:nvSpPr>
          <p:cNvPr id="210" name="\lettrine{S}{carlett} O'Hara was not beautiful, but men seldom realized it when caught by her charm as the Tarleton twins were. In her face were too sharply blended the delicate features of her mother, \textit{a Coast aristocrat of \emph{French} descent,"/>
          <p:cNvSpPr txBox="1"/>
          <p:nvPr/>
        </p:nvSpPr>
        <p:spPr>
          <a:xfrm>
            <a:off x="304155" y="292100"/>
            <a:ext cx="4603121" cy="9194801"/>
          </a:xfrm>
          <a:prstGeom prst="rect">
            <a:avLst/>
          </a:prstGeom>
          <a:ln w="25400">
            <a:solidFill>
              <a:srgbClr val="874B3F"/>
            </a:solidFill>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2000">
                <a:latin typeface="Avenir Heavy"/>
                <a:ea typeface="Avenir Heavy"/>
                <a:cs typeface="Avenir Heavy"/>
                <a:sym typeface="Avenir Heavy"/>
              </a:defRPr>
            </a:pPr>
            <a:r>
              <a:t>\lettrine{S}{carlett}</a:t>
            </a:r>
            <a:r>
              <a:rPr>
                <a:latin typeface="Avenir Book"/>
                <a:ea typeface="Avenir Book"/>
                <a:cs typeface="Avenir Book"/>
                <a:sym typeface="Avenir Book"/>
              </a:rPr>
              <a:t> O'Hara was not beautiful, but men seldom realized it when caught by her charm as the Tarleton twins were. In her face were too sharply blended the delicate features of her mother, </a:t>
            </a:r>
            <a:r>
              <a:t>\textit{a Coast aristocrat of \emph{French} descent, and the heavy ones of her florid \emph{Irish} father}.</a:t>
            </a:r>
            <a:r>
              <a:rPr>
                <a:latin typeface="Avenir Book"/>
                <a:ea typeface="Avenir Book"/>
                <a:cs typeface="Avenir Book"/>
                <a:sym typeface="Avenir Book"/>
              </a:rPr>
              <a:t> But it was an arresting face, pointed of chin, square of jaw. </a:t>
            </a:r>
            <a:r>
              <a:t>\underline{Her eyes were pale green without a touch of hazel}</a:t>
            </a:r>
            <a:r>
              <a:rPr>
                <a:latin typeface="Avenir Book"/>
                <a:ea typeface="Avenir Book"/>
                <a:cs typeface="Avenir Book"/>
                <a:sym typeface="Avenir Book"/>
              </a:rPr>
              <a:t>, starred with bristly black lashes and slightly tilted at the ends. Above them, her </a:t>
            </a:r>
            <a:r>
              <a:t>\textbf{\textit{thick black brows}} </a:t>
            </a:r>
            <a:r>
              <a:rPr>
                <a:latin typeface="Avenir Book"/>
                <a:ea typeface="Avenir Book"/>
                <a:cs typeface="Avenir Book"/>
                <a:sym typeface="Avenir Book"/>
              </a:rPr>
              <a:t>slanted upward, cutting a startling oblique line in her magnolia-white skin - that skin so prized </a:t>
            </a:r>
            <a:r>
              <a:t>\\</a:t>
            </a:r>
            <a:r>
              <a:rPr>
                <a:latin typeface="Avenir Book"/>
                <a:ea typeface="Avenir Book"/>
                <a:cs typeface="Avenir Book"/>
                <a:sym typeface="Avenir Book"/>
              </a:rPr>
              <a:t>by Southern women and so carefully guarded with bonnets, veils and mittens against hot Georgia suns.</a:t>
            </a:r>
          </a:p>
          <a:p>
            <a:pPr>
              <a:defRPr sz="2000">
                <a:latin typeface="Avenir Heavy"/>
                <a:ea typeface="Avenir Heavy"/>
                <a:cs typeface="Avenir Heavy"/>
                <a:sym typeface="Avenir Heavy"/>
              </a:defRPr>
            </a:pPr>
            <a:r>
              <a:t>\par</a:t>
            </a:r>
            <a:r>
              <a:rPr>
                <a:latin typeface="Avenir Book"/>
                <a:ea typeface="Avenir Book"/>
                <a:cs typeface="Avenir Book"/>
                <a:sym typeface="Avenir Book"/>
              </a:rPr>
              <a:t> Seated with Stuart and Brent Tarleton in the cool shade of the porch</a:t>
            </a:r>
            <a:r>
              <a:rPr sz="2400">
                <a:latin typeface="Avenir Book"/>
                <a:ea typeface="Avenir Book"/>
                <a:cs typeface="Avenir Book"/>
                <a:sym typeface="Avenir Book"/>
              </a:rPr>
              <a:t> of</a:t>
            </a:r>
            <a:r>
              <a:rPr>
                <a:latin typeface="Avenir Book"/>
                <a:ea typeface="Avenir Book"/>
                <a:cs typeface="Avenir Book"/>
                <a:sym typeface="Avenir Book"/>
              </a:rPr>
              <a:t> Tara, her father's plantation, that bright April afternoon of 1861, she made a pretty picture. </a:t>
            </a:r>
          </a:p>
        </p:txBody>
      </p:sp>
      <p:pic>
        <p:nvPicPr>
          <p:cNvPr id="211" name="Screenshot 2019-06-23 at 4.21.01 PM.png" descr="Screenshot 2019-06-23 at 4.21.01 PM.png"/>
          <p:cNvPicPr>
            <a:picLocks noChangeAspect="1"/>
          </p:cNvPicPr>
          <p:nvPr/>
        </p:nvPicPr>
        <p:blipFill>
          <a:blip r:embed="rId2">
            <a:extLst/>
          </a:blip>
          <a:stretch>
            <a:fillRect/>
          </a:stretch>
        </p:blipFill>
        <p:spPr>
          <a:xfrm>
            <a:off x="5154824" y="2059317"/>
            <a:ext cx="7549462" cy="6176833"/>
          </a:xfrm>
          <a:prstGeom prst="rect">
            <a:avLst/>
          </a:prstGeom>
          <a:ln w="63500">
            <a:solidFill>
              <a:srgbClr val="874B3F"/>
            </a:solidFill>
            <a:miter lim="400000"/>
          </a:ln>
          <a:effectLst>
            <a:outerShdw sx="100000" sy="100000" kx="0" ky="0" algn="b" rotWithShape="0" blurRad="127000" dist="76200" dir="2700000">
              <a:srgbClr val="000000">
                <a:alpha val="75000"/>
              </a:srgbClr>
            </a:outerShdw>
          </a:effectLst>
        </p:spPr>
      </p:pic>
      <p:sp>
        <p:nvSpPr>
          <p:cNvPr id="212" name="Gone  With the Wind, Ch 1 - Margaret Mitchell"/>
          <p:cNvSpPr txBox="1"/>
          <p:nvPr/>
        </p:nvSpPr>
        <p:spPr>
          <a:xfrm>
            <a:off x="6244344" y="9161064"/>
            <a:ext cx="664555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Gone  With the Wind, Ch 1 - Margaret Mitchell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In LaTex : \begin{equation}…"/>
          <p:cNvSpPr txBox="1"/>
          <p:nvPr/>
        </p:nvSpPr>
        <p:spPr>
          <a:xfrm>
            <a:off x="836708" y="6576772"/>
            <a:ext cx="11658604" cy="219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latin typeface="Avenir Medium"/>
                <a:ea typeface="Avenir Medium"/>
                <a:cs typeface="Avenir Medium"/>
                <a:sym typeface="Avenir Medium"/>
              </a:defRPr>
            </a:pPr>
          </a:p>
          <a:p>
            <a:pPr algn="l">
              <a:defRPr>
                <a:latin typeface="Avenir Medium"/>
                <a:ea typeface="Avenir Medium"/>
                <a:cs typeface="Avenir Medium"/>
                <a:sym typeface="Avenir Medium"/>
              </a:defRPr>
            </a:pPr>
            <a:r>
              <a:t>In LaTex : \begin{equation}</a:t>
            </a:r>
          </a:p>
          <a:p>
            <a:pPr algn="l">
              <a:defRPr>
                <a:latin typeface="Avenir Medium"/>
                <a:ea typeface="Avenir Medium"/>
                <a:cs typeface="Avenir Medium"/>
                <a:sym typeface="Avenir Medium"/>
              </a:defRPr>
            </a:pPr>
            <a:r>
              <a:t>\label{eq1}</a:t>
            </a:r>
          </a:p>
          <a:p>
            <a:pPr algn="l">
              <a:defRPr>
                <a:latin typeface="Avenir Medium"/>
                <a:ea typeface="Avenir Medium"/>
                <a:cs typeface="Avenir Medium"/>
                <a:sym typeface="Avenir Medium"/>
              </a:defRPr>
            </a:pPr>
            <a:r>
              <a:t>a^n + b^n = c^n \qquad n \in \mathbb{Z}, \  n&gt;2 % requires package amssymb</a:t>
            </a:r>
          </a:p>
          <a:p>
            <a:pPr algn="l">
              <a:defRPr>
                <a:latin typeface="Avenir Medium"/>
                <a:ea typeface="Avenir Medium"/>
                <a:cs typeface="Avenir Medium"/>
                <a:sym typeface="Avenir Medium"/>
              </a:defRPr>
            </a:pPr>
            <a:r>
              <a:t>\end{equation}</a:t>
            </a:r>
          </a:p>
        </p:txBody>
      </p:sp>
      <p:sp>
        <p:nvSpPr>
          <p:cNvPr id="215" name="You’ll never look back!"/>
          <p:cNvSpPr txBox="1"/>
          <p:nvPr>
            <p:ph type="body" sz="quarter" idx="1"/>
          </p:nvPr>
        </p:nvSpPr>
        <p:spPr>
          <a:prstGeom prst="rect">
            <a:avLst/>
          </a:prstGeom>
        </p:spPr>
        <p:txBody>
          <a:bodyPr/>
          <a:lstStyle>
            <a:lvl1pPr defTabSz="448055">
              <a:defRPr spc="196" sz="2548"/>
            </a:lvl1pPr>
          </a:lstStyle>
          <a:p>
            <a:pPr/>
            <a:r>
              <a:t>You’ll never look back!</a:t>
            </a:r>
          </a:p>
        </p:txBody>
      </p:sp>
      <p:sp>
        <p:nvSpPr>
          <p:cNvPr id="216" name="Equations in latex"/>
          <p:cNvSpPr txBox="1"/>
          <p:nvPr>
            <p:ph type="title"/>
          </p:nvPr>
        </p:nvSpPr>
        <p:spPr>
          <a:prstGeom prst="rect">
            <a:avLst/>
          </a:prstGeom>
        </p:spPr>
        <p:txBody>
          <a:bodyPr/>
          <a:lstStyle>
            <a:lvl1pPr defTabSz="452627">
              <a:defRPr spc="0" sz="3900"/>
            </a:lvl1pPr>
          </a:lstStyle>
          <a:p>
            <a:pPr/>
            <a:r>
              <a:t>Equations in latex</a:t>
            </a:r>
          </a:p>
        </p:txBody>
      </p:sp>
      <p:sp>
        <p:nvSpPr>
          <p:cNvPr id="217" name="Math mode : $ … $…"/>
          <p:cNvSpPr txBox="1"/>
          <p:nvPr/>
        </p:nvSpPr>
        <p:spPr>
          <a:xfrm>
            <a:off x="767957" y="2076450"/>
            <a:ext cx="9633684" cy="177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435427" indent="-435427" algn="l">
              <a:buSzPct val="100000"/>
              <a:buAutoNum type="arabicPeriod" startAt="1"/>
              <a:defRPr>
                <a:latin typeface="Avenir Medium"/>
                <a:ea typeface="Avenir Medium"/>
                <a:cs typeface="Avenir Medium"/>
                <a:sym typeface="Avenir Medium"/>
              </a:defRPr>
            </a:pPr>
            <a:r>
              <a:t>Math mode : </a:t>
            </a:r>
            <a:r>
              <a:rPr>
                <a:latin typeface="Avenir Heavy"/>
                <a:ea typeface="Avenir Heavy"/>
                <a:cs typeface="Avenir Heavy"/>
                <a:sym typeface="Avenir Heavy"/>
              </a:rPr>
              <a:t>$ … $ </a:t>
            </a:r>
            <a:endParaRPr>
              <a:latin typeface="Avenir Heavy"/>
              <a:ea typeface="Avenir Heavy"/>
              <a:cs typeface="Avenir Heavy"/>
              <a:sym typeface="Avenir Heavy"/>
            </a:endParaRPr>
          </a:p>
          <a:p>
            <a:pPr marL="435427" indent="-435427" algn="l">
              <a:buSzPct val="100000"/>
              <a:buAutoNum type="arabicPeriod" startAt="1"/>
              <a:defRPr>
                <a:latin typeface="Avenir Medium"/>
                <a:ea typeface="Avenir Medium"/>
                <a:cs typeface="Avenir Medium"/>
                <a:sym typeface="Avenir Medium"/>
              </a:defRPr>
            </a:pPr>
            <a:r>
              <a:t>Equation environment: </a:t>
            </a:r>
            <a:r>
              <a:rPr>
                <a:latin typeface="Avenir Heavy"/>
                <a:ea typeface="Avenir Heavy"/>
                <a:cs typeface="Avenir Heavy"/>
                <a:sym typeface="Avenir Heavy"/>
              </a:rPr>
              <a:t>\begin{equation} … \end{equation}</a:t>
            </a:r>
          </a:p>
          <a:p>
            <a:pPr marL="435427" indent="-435427" algn="l">
              <a:buSzPct val="100000"/>
              <a:buAutoNum type="arabicPeriod" startAt="1"/>
              <a:defRPr>
                <a:latin typeface="Avenir Medium"/>
                <a:ea typeface="Avenir Medium"/>
                <a:cs typeface="Avenir Medium"/>
                <a:sym typeface="Avenir Medium"/>
              </a:defRPr>
            </a:pPr>
            <a:r>
              <a:t>Aligning Equations: </a:t>
            </a:r>
            <a:r>
              <a:rPr>
                <a:latin typeface="Avenir Heavy"/>
                <a:ea typeface="Avenir Heavy"/>
                <a:cs typeface="Avenir Heavy"/>
                <a:sym typeface="Avenir Heavy"/>
              </a:rPr>
              <a:t>\begin{align} … \end{align} (use ‘&amp; ‘to align )</a:t>
            </a:r>
          </a:p>
          <a:p>
            <a:pPr marL="435427" indent="-435427" algn="l">
              <a:buSzPct val="100000"/>
              <a:buAutoNum type="arabicPeriod" startAt="1"/>
              <a:defRPr>
                <a:latin typeface="Avenir Medium"/>
                <a:ea typeface="Avenir Medium"/>
                <a:cs typeface="Avenir Medium"/>
                <a:sym typeface="Avenir Medium"/>
              </a:defRPr>
            </a:pPr>
            <a:r>
              <a:t>Subequations: </a:t>
            </a:r>
            <a:r>
              <a:rPr>
                <a:latin typeface="Avenir Heavy"/>
                <a:ea typeface="Avenir Heavy"/>
                <a:cs typeface="Avenir Heavy"/>
                <a:sym typeface="Avenir Heavy"/>
              </a:rPr>
              <a:t>\begin{subequation} … \end{subequation}</a:t>
            </a:r>
          </a:p>
        </p:txBody>
      </p:sp>
      <p:sp>
        <p:nvSpPr>
          <p:cNvPr id="218" name="Example 1: Math Mode:…"/>
          <p:cNvSpPr txBox="1"/>
          <p:nvPr/>
        </p:nvSpPr>
        <p:spPr>
          <a:xfrm>
            <a:off x="588906" y="4223680"/>
            <a:ext cx="11658604" cy="135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latin typeface="Avenir Heavy"/>
                <a:ea typeface="Avenir Heavy"/>
                <a:cs typeface="Avenir Heavy"/>
                <a:sym typeface="Avenir Heavy"/>
              </a:defRPr>
            </a:pPr>
            <a:r>
              <a:t>Example 1: Math Mode: </a:t>
            </a:r>
          </a:p>
          <a:p>
            <a:pPr>
              <a:defRPr>
                <a:latin typeface="Avenir Medium"/>
                <a:ea typeface="Avenir Medium"/>
                <a:cs typeface="Avenir Medium"/>
                <a:sym typeface="Avenir Medium"/>
              </a:defRPr>
            </a:pPr>
          </a:p>
          <a:p>
            <a:pPr>
              <a:defRPr>
                <a:latin typeface="Avenir Medium"/>
                <a:ea typeface="Avenir Medium"/>
                <a:cs typeface="Avenir Medium"/>
                <a:sym typeface="Avenir Medium"/>
              </a:defRPr>
            </a:pPr>
            <a:r>
              <a:t>In LaTex : Na_2CO_3 + H_2SO_4 = Na_2SO_4 + H_2O + CO_2 </a:t>
            </a:r>
          </a:p>
        </p:txBody>
      </p:sp>
      <p:sp>
        <p:nvSpPr>
          <p:cNvPr id="219" name="Example 2: Equation"/>
          <p:cNvSpPr txBox="1"/>
          <p:nvPr/>
        </p:nvSpPr>
        <p:spPr>
          <a:xfrm>
            <a:off x="533728" y="6458529"/>
            <a:ext cx="11569019" cy="520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latin typeface="Avenir Heavy"/>
                <a:ea typeface="Avenir Heavy"/>
                <a:cs typeface="Avenir Heavy"/>
                <a:sym typeface="Avenir Heavy"/>
              </a:defRPr>
            </a:lvl1pPr>
          </a:lstStyle>
          <a:p>
            <a:pPr/>
            <a:r>
              <a:t>Example 2: Equation</a:t>
            </a:r>
          </a:p>
        </p:txBody>
      </p:sp>
      <p:pic>
        <p:nvPicPr>
          <p:cNvPr id="220" name="Image" descr="Image"/>
          <p:cNvPicPr>
            <a:picLocks noChangeAspect="1"/>
          </p:cNvPicPr>
          <p:nvPr/>
        </p:nvPicPr>
        <p:blipFill>
          <a:blip r:embed="rId2">
            <a:extLst/>
          </a:blip>
          <a:srcRect l="0" t="45937" r="0" b="0"/>
          <a:stretch>
            <a:fillRect/>
          </a:stretch>
        </p:blipFill>
        <p:spPr>
          <a:xfrm>
            <a:off x="2106709" y="5668984"/>
            <a:ext cx="9118601" cy="549281"/>
          </a:xfrm>
          <a:prstGeom prst="rect">
            <a:avLst/>
          </a:prstGeom>
          <a:ln w="12700">
            <a:miter lim="400000"/>
          </a:ln>
          <a:effectLst>
            <a:outerShdw sx="100000" sy="100000" kx="0" ky="0" algn="b" rotWithShape="0" blurRad="127000" dist="76200" dir="2700000">
              <a:srgbClr val="000000">
                <a:alpha val="75000"/>
              </a:srgbClr>
            </a:outerShdw>
          </a:effectLst>
        </p:spPr>
      </p:pic>
      <p:pic>
        <p:nvPicPr>
          <p:cNvPr id="221" name="Image" descr="Image"/>
          <p:cNvPicPr>
            <a:picLocks noChangeAspect="1"/>
          </p:cNvPicPr>
          <p:nvPr/>
        </p:nvPicPr>
        <p:blipFill>
          <a:blip r:embed="rId3">
            <a:extLst/>
          </a:blip>
          <a:stretch>
            <a:fillRect/>
          </a:stretch>
        </p:blipFill>
        <p:spPr>
          <a:xfrm>
            <a:off x="8079875" y="6942097"/>
            <a:ext cx="4241802" cy="673102"/>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a:ea typeface="Helvetica"/>
        <a:cs typeface="Helvetica"/>
      </a:majorFont>
      <a:minorFont>
        <a:latin typeface="Helvetica Neue"/>
        <a:ea typeface="Helvetica Neue"/>
        <a:cs typeface="Helvetica Neu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a:ea typeface="Helvetica"/>
        <a:cs typeface="Helvetica"/>
      </a:majorFont>
      <a:minorFont>
        <a:latin typeface="Helvetica Neue"/>
        <a:ea typeface="Helvetica Neue"/>
        <a:cs typeface="Helvetica Neue"/>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